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1" r:id="rId13"/>
  </p:sldIdLst>
  <p:sldSz cx="7772400" cy="10058400"/>
  <p:notesSz cx="7772400" cy="100584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2482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Вахид Бахышов" userId="5260008f78979d7c" providerId="LiveId" clId="{4EA200A2-3840-4047-89CF-F3F4415A0CEB}"/>
    <pc:docChg chg="undo custSel delSld modSld">
      <pc:chgData name="Вахид Бахышов" userId="5260008f78979d7c" providerId="LiveId" clId="{4EA200A2-3840-4047-89CF-F3F4415A0CEB}" dt="2024-05-07T17:08:38.355" v="41" actId="14100"/>
      <pc:docMkLst>
        <pc:docMk/>
      </pc:docMkLst>
      <pc:sldChg chg="addSp modSp mod">
        <pc:chgData name="Вахид Бахышов" userId="5260008f78979d7c" providerId="LiveId" clId="{4EA200A2-3840-4047-89CF-F3F4415A0CEB}" dt="2024-05-07T17:03:27.406" v="35" actId="1076"/>
        <pc:sldMkLst>
          <pc:docMk/>
          <pc:sldMk cId="0" sldId="258"/>
        </pc:sldMkLst>
        <pc:picChg chg="add mod">
          <ac:chgData name="Вахид Бахышов" userId="5260008f78979d7c" providerId="LiveId" clId="{4EA200A2-3840-4047-89CF-F3F4415A0CEB}" dt="2024-05-07T17:03:27.406" v="35" actId="1076"/>
          <ac:picMkLst>
            <pc:docMk/>
            <pc:sldMk cId="0" sldId="258"/>
            <ac:picMk id="5" creationId="{01B1F9D0-811F-3AD7-3FD4-7ED3E54B89DB}"/>
          </ac:picMkLst>
        </pc:picChg>
      </pc:sldChg>
      <pc:sldChg chg="addSp modSp mod">
        <pc:chgData name="Вахид Бахышов" userId="5260008f78979d7c" providerId="LiveId" clId="{4EA200A2-3840-4047-89CF-F3F4415A0CEB}" dt="2024-05-07T17:08:38.355" v="41" actId="14100"/>
        <pc:sldMkLst>
          <pc:docMk/>
          <pc:sldMk cId="0" sldId="260"/>
        </pc:sldMkLst>
        <pc:picChg chg="add mod">
          <ac:chgData name="Вахид Бахышов" userId="5260008f78979d7c" providerId="LiveId" clId="{4EA200A2-3840-4047-89CF-F3F4415A0CEB}" dt="2024-05-07T16:59:56.574" v="26" actId="1076"/>
          <ac:picMkLst>
            <pc:docMk/>
            <pc:sldMk cId="0" sldId="260"/>
            <ac:picMk id="5" creationId="{D2307B8D-E56C-FA9D-987E-F5573431DAAA}"/>
          </ac:picMkLst>
        </pc:picChg>
        <pc:picChg chg="add mod">
          <ac:chgData name="Вахид Бахышов" userId="5260008f78979d7c" providerId="LiveId" clId="{4EA200A2-3840-4047-89CF-F3F4415A0CEB}" dt="2024-05-07T17:08:38.355" v="41" actId="14100"/>
          <ac:picMkLst>
            <pc:docMk/>
            <pc:sldMk cId="0" sldId="260"/>
            <ac:picMk id="7" creationId="{7F246D9D-55AA-DF7A-8520-75037B76CA9E}"/>
          </ac:picMkLst>
        </pc:picChg>
      </pc:sldChg>
      <pc:sldChg chg="addSp modSp mod">
        <pc:chgData name="Вахид Бахышов" userId="5260008f78979d7c" providerId="LiveId" clId="{4EA200A2-3840-4047-89CF-F3F4415A0CEB}" dt="2024-05-07T17:03:09.147" v="34" actId="14100"/>
        <pc:sldMkLst>
          <pc:docMk/>
          <pc:sldMk cId="0" sldId="264"/>
        </pc:sldMkLst>
        <pc:picChg chg="add mod">
          <ac:chgData name="Вахид Бахышов" userId="5260008f78979d7c" providerId="LiveId" clId="{4EA200A2-3840-4047-89CF-F3F4415A0CEB}" dt="2024-05-07T17:03:09.147" v="34" actId="14100"/>
          <ac:picMkLst>
            <pc:docMk/>
            <pc:sldMk cId="0" sldId="264"/>
            <ac:picMk id="6" creationId="{4DC74C8B-AC4C-26C1-9448-63ED4433BA7E}"/>
          </ac:picMkLst>
        </pc:picChg>
      </pc:sldChg>
      <pc:sldChg chg="addSp delSp modSp mod">
        <pc:chgData name="Вахид Бахышов" userId="5260008f78979d7c" providerId="LiveId" clId="{4EA200A2-3840-4047-89CF-F3F4415A0CEB}" dt="2024-05-07T16:53:30.662" v="13" actId="1076"/>
        <pc:sldMkLst>
          <pc:docMk/>
          <pc:sldMk cId="0" sldId="267"/>
        </pc:sldMkLst>
        <pc:picChg chg="add del">
          <ac:chgData name="Вахид Бахышов" userId="5260008f78979d7c" providerId="LiveId" clId="{4EA200A2-3840-4047-89CF-F3F4415A0CEB}" dt="2024-05-07T16:52:15.576" v="2" actId="22"/>
          <ac:picMkLst>
            <pc:docMk/>
            <pc:sldMk cId="0" sldId="267"/>
            <ac:picMk id="3" creationId="{82820BAA-EB8F-3DFE-28AE-8C88B7CE9747}"/>
          </ac:picMkLst>
        </pc:picChg>
        <pc:picChg chg="add mod">
          <ac:chgData name="Вахид Бахышов" userId="5260008f78979d7c" providerId="LiveId" clId="{4EA200A2-3840-4047-89CF-F3F4415A0CEB}" dt="2024-05-07T16:53:30.662" v="13" actId="1076"/>
          <ac:picMkLst>
            <pc:docMk/>
            <pc:sldMk cId="0" sldId="267"/>
            <ac:picMk id="5" creationId="{DD92C690-DEFF-058B-0A8E-A1D63060CC0B}"/>
          </ac:picMkLst>
        </pc:picChg>
      </pc:sldChg>
      <pc:sldChg chg="del">
        <pc:chgData name="Вахид Бахышов" userId="5260008f78979d7c" providerId="LiveId" clId="{4EA200A2-3840-4047-89CF-F3F4415A0CEB}" dt="2024-05-07T16:51:05.638" v="0" actId="2696"/>
        <pc:sldMkLst>
          <pc:docMk/>
          <pc:sldMk cId="2838615900" sldId="270"/>
        </pc:sldMkLst>
      </pc:sldChg>
      <pc:sldChg chg="addSp modSp mod">
        <pc:chgData name="Вахид Бахышов" userId="5260008f78979d7c" providerId="LiveId" clId="{4EA200A2-3840-4047-89CF-F3F4415A0CEB}" dt="2024-05-07T16:52:23.849" v="5" actId="1076"/>
        <pc:sldMkLst>
          <pc:docMk/>
          <pc:sldMk cId="3408054221" sldId="271"/>
        </pc:sldMkLst>
        <pc:picChg chg="mod">
          <ac:chgData name="Вахид Бахышов" userId="5260008f78979d7c" providerId="LiveId" clId="{4EA200A2-3840-4047-89CF-F3F4415A0CEB}" dt="2024-05-07T16:52:19.758" v="3" actId="1076"/>
          <ac:picMkLst>
            <pc:docMk/>
            <pc:sldMk cId="3408054221" sldId="271"/>
            <ac:picMk id="3" creationId="{4FA8F318-F4EC-70F6-7865-6CEBEE96B4BC}"/>
          </ac:picMkLst>
        </pc:picChg>
        <pc:picChg chg="add mod">
          <ac:chgData name="Вахид Бахышов" userId="5260008f78979d7c" providerId="LiveId" clId="{4EA200A2-3840-4047-89CF-F3F4415A0CEB}" dt="2024-05-07T16:52:23.849" v="5" actId="1076"/>
          <ac:picMkLst>
            <pc:docMk/>
            <pc:sldMk cId="3408054221" sldId="271"/>
            <ac:picMk id="4" creationId="{8EDD355A-439E-149B-1D26-1A57E32439AD}"/>
          </ac:picMkLst>
        </pc:picChg>
      </pc:sldChg>
    </pc:docChg>
  </pc:docChgLst>
</pc:chgInfo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82930" y="3118104"/>
            <a:ext cx="6606540" cy="21122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65860" y="5632704"/>
            <a:ext cx="5440680" cy="251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88620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002786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8620" y="402336"/>
            <a:ext cx="6995160" cy="16093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8620" y="2313432"/>
            <a:ext cx="6995160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642616" y="9354312"/>
            <a:ext cx="2487168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88620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167805" y="9226728"/>
            <a:ext cx="203200" cy="184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hyperlink" Target="mailto:v@math.msu.ru" TargetMode="External"/><Relationship Id="rId5" Type="http://schemas.openxmlformats.org/officeDocument/2006/relationships/hyperlink" Target="mailto:nikita.chasov@math.msu.ru" TargetMode="External"/><Relationship Id="rId4" Type="http://schemas.openxmlformats.org/officeDocument/2006/relationships/hyperlink" Target="mailto:vakhid.bakhyshov@math.msu.r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github.com/OxCGRT/covid-policy-tracker/tree/master" TargetMode="External"/><Relationship Id="rId7" Type="http://schemas.openxmlformats.org/officeDocument/2006/relationships/hyperlink" Target="https://www.google.com/covid19/mobility/" TargetMode="External"/><Relationship Id="rId2" Type="http://schemas.openxmlformats.org/officeDocument/2006/relationships/hyperlink" Target="https://www.bsg.ox.ac.uk/research/covid-19-government-response-tracker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finance.yahoo.com/" TargetMode="External"/><Relationship Id="rId5" Type="http://schemas.openxmlformats.org/officeDocument/2006/relationships/hyperlink" Target="https://trends.google.ru/trends/" TargetMode="External"/><Relationship Id="rId4" Type="http://schemas.openxmlformats.org/officeDocument/2006/relationships/hyperlink" Target="https://ourworldindata.org/coronavirus" TargetMode="External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7772400" cy="10058400"/>
            <a:chOff x="0" y="0"/>
            <a:chExt cx="7772400" cy="100584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7772400" cy="100583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581764" y="1191006"/>
              <a:ext cx="1290637" cy="125730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076896" y="2557066"/>
            <a:ext cx="5814695" cy="126428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654935">
              <a:lnSpc>
                <a:spcPct val="100000"/>
              </a:lnSpc>
              <a:spcBef>
                <a:spcPts val="135"/>
              </a:spcBef>
            </a:pPr>
            <a:r>
              <a:rPr sz="1400" spc="325" dirty="0">
                <a:solidFill>
                  <a:srgbClr val="FFFFFF"/>
                </a:solidFill>
                <a:latin typeface="Cambria"/>
                <a:cs typeface="Cambria"/>
              </a:rPr>
              <a:t>М</a:t>
            </a:r>
            <a:r>
              <a:rPr sz="1400" spc="305" dirty="0">
                <a:solidFill>
                  <a:srgbClr val="FFFFFF"/>
                </a:solidFill>
                <a:latin typeface="Cambria"/>
                <a:cs typeface="Cambria"/>
              </a:rPr>
              <a:t>Г</a:t>
            </a:r>
            <a:r>
              <a:rPr sz="1400" spc="245" dirty="0">
                <a:solidFill>
                  <a:srgbClr val="FFFFFF"/>
                </a:solidFill>
                <a:latin typeface="Cambria"/>
                <a:cs typeface="Cambria"/>
              </a:rPr>
              <a:t>У</a:t>
            </a:r>
            <a:r>
              <a:rPr sz="14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240" dirty="0">
                <a:solidFill>
                  <a:srgbClr val="FFFFFF"/>
                </a:solidFill>
                <a:latin typeface="Cambria"/>
                <a:cs typeface="Cambria"/>
              </a:rPr>
              <a:t>и</a:t>
            </a:r>
            <a:r>
              <a:rPr sz="1400" spc="285" dirty="0">
                <a:solidFill>
                  <a:srgbClr val="FFFFFF"/>
                </a:solidFill>
                <a:latin typeface="Cambria"/>
                <a:cs typeface="Cambria"/>
              </a:rPr>
              <a:t>м</a:t>
            </a:r>
            <a:r>
              <a:rPr sz="1400" spc="265" dirty="0">
                <a:solidFill>
                  <a:srgbClr val="FFFFFF"/>
                </a:solidFill>
                <a:latin typeface="Cambria"/>
                <a:cs typeface="Cambria"/>
              </a:rPr>
              <a:t>е</a:t>
            </a:r>
            <a:r>
              <a:rPr sz="1400" spc="240" dirty="0">
                <a:solidFill>
                  <a:srgbClr val="FFFFFF"/>
                </a:solidFill>
                <a:latin typeface="Cambria"/>
                <a:cs typeface="Cambria"/>
              </a:rPr>
              <a:t>н</a:t>
            </a:r>
            <a:r>
              <a:rPr sz="1400" spc="95" dirty="0">
                <a:solidFill>
                  <a:srgbClr val="FFFFFF"/>
                </a:solidFill>
                <a:latin typeface="Cambria"/>
                <a:cs typeface="Cambria"/>
              </a:rPr>
              <a:t>и</a:t>
            </a:r>
            <a:r>
              <a:rPr sz="14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325" dirty="0">
                <a:solidFill>
                  <a:srgbClr val="FFFFFF"/>
                </a:solidFill>
                <a:latin typeface="Cambria"/>
                <a:cs typeface="Cambria"/>
              </a:rPr>
              <a:t>М</a:t>
            </a:r>
            <a:r>
              <a:rPr sz="1400" spc="130" dirty="0">
                <a:solidFill>
                  <a:srgbClr val="FFFFFF"/>
                </a:solidFill>
                <a:latin typeface="Cambria"/>
                <a:cs typeface="Cambria"/>
              </a:rPr>
              <a:t>.</a:t>
            </a:r>
            <a:r>
              <a:rPr sz="1400" spc="-1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315" dirty="0">
                <a:solidFill>
                  <a:srgbClr val="FFFFFF"/>
                </a:solidFill>
                <a:latin typeface="Cambria"/>
                <a:cs typeface="Cambria"/>
              </a:rPr>
              <a:t>В</a:t>
            </a:r>
            <a:r>
              <a:rPr sz="1400" spc="130" dirty="0">
                <a:solidFill>
                  <a:srgbClr val="FFFFFF"/>
                </a:solidFill>
                <a:latin typeface="Cambria"/>
                <a:cs typeface="Cambria"/>
              </a:rPr>
              <a:t>.</a:t>
            </a:r>
            <a:r>
              <a:rPr sz="1400" spc="-1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320" dirty="0">
                <a:solidFill>
                  <a:srgbClr val="FFFFFF"/>
                </a:solidFill>
                <a:latin typeface="Cambria"/>
                <a:cs typeface="Cambria"/>
              </a:rPr>
              <a:t>Ло</a:t>
            </a:r>
            <a:r>
              <a:rPr sz="1400" spc="285" dirty="0">
                <a:solidFill>
                  <a:srgbClr val="FFFFFF"/>
                </a:solidFill>
                <a:latin typeface="Cambria"/>
                <a:cs typeface="Cambria"/>
              </a:rPr>
              <a:t>м</a:t>
            </a:r>
            <a:r>
              <a:rPr sz="1400" spc="320" dirty="0">
                <a:solidFill>
                  <a:srgbClr val="FFFFFF"/>
                </a:solidFill>
                <a:latin typeface="Cambria"/>
                <a:cs typeface="Cambria"/>
              </a:rPr>
              <a:t>о</a:t>
            </a:r>
            <a:r>
              <a:rPr sz="1400" spc="240" dirty="0">
                <a:solidFill>
                  <a:srgbClr val="FFFFFF"/>
                </a:solidFill>
                <a:latin typeface="Cambria"/>
                <a:cs typeface="Cambria"/>
              </a:rPr>
              <a:t>н</a:t>
            </a:r>
            <a:r>
              <a:rPr sz="1400" spc="320" dirty="0">
                <a:solidFill>
                  <a:srgbClr val="FFFFFF"/>
                </a:solidFill>
                <a:latin typeface="Cambria"/>
                <a:cs typeface="Cambria"/>
              </a:rPr>
              <a:t>о</a:t>
            </a:r>
            <a:r>
              <a:rPr sz="1400" spc="380" dirty="0">
                <a:solidFill>
                  <a:srgbClr val="FFFFFF"/>
                </a:solidFill>
                <a:latin typeface="Cambria"/>
                <a:cs typeface="Cambria"/>
              </a:rPr>
              <a:t>с</a:t>
            </a:r>
            <a:r>
              <a:rPr sz="1400" spc="320" dirty="0">
                <a:solidFill>
                  <a:srgbClr val="FFFFFF"/>
                </a:solidFill>
                <a:latin typeface="Cambria"/>
                <a:cs typeface="Cambria"/>
              </a:rPr>
              <a:t>о</a:t>
            </a:r>
            <a:r>
              <a:rPr sz="1400" spc="250" dirty="0">
                <a:solidFill>
                  <a:srgbClr val="FFFFFF"/>
                </a:solidFill>
                <a:latin typeface="Cambria"/>
                <a:cs typeface="Cambria"/>
              </a:rPr>
              <a:t>в</a:t>
            </a:r>
            <a:r>
              <a:rPr sz="1400" spc="204" dirty="0">
                <a:solidFill>
                  <a:srgbClr val="FFFFFF"/>
                </a:solidFill>
                <a:latin typeface="Cambria"/>
                <a:cs typeface="Cambria"/>
              </a:rPr>
              <a:t>а</a:t>
            </a:r>
            <a:endParaRPr sz="1400">
              <a:latin typeface="Cambria"/>
              <a:cs typeface="Cambria"/>
            </a:endParaRPr>
          </a:p>
          <a:p>
            <a:pPr marL="12700" marR="5080" indent="1514475">
              <a:lnSpc>
                <a:spcPct val="238000"/>
              </a:lnSpc>
              <a:spcBef>
                <a:spcPts val="30"/>
              </a:spcBef>
            </a:pPr>
            <a:r>
              <a:rPr sz="1400" spc="265" dirty="0">
                <a:solidFill>
                  <a:srgbClr val="FFFFFF"/>
                </a:solidFill>
                <a:latin typeface="Cambria"/>
                <a:cs typeface="Cambria"/>
              </a:rPr>
              <a:t>Механико-</a:t>
            </a:r>
            <a:r>
              <a:rPr sz="1400" spc="-1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275" dirty="0">
                <a:solidFill>
                  <a:srgbClr val="FFFFFF"/>
                </a:solidFill>
                <a:latin typeface="Cambria"/>
                <a:cs typeface="Cambria"/>
              </a:rPr>
              <a:t>математический</a:t>
            </a:r>
            <a:r>
              <a:rPr sz="1400" spc="409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245" dirty="0">
                <a:solidFill>
                  <a:srgbClr val="FFFFFF"/>
                </a:solidFill>
                <a:latin typeface="Cambria"/>
                <a:cs typeface="Cambria"/>
              </a:rPr>
              <a:t>факультет </a:t>
            </a:r>
            <a:r>
              <a:rPr sz="1400" spc="-2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240" dirty="0">
                <a:solidFill>
                  <a:srgbClr val="FFFFFF"/>
                </a:solidFill>
                <a:latin typeface="Cambria"/>
                <a:cs typeface="Cambria"/>
              </a:rPr>
              <a:t>кафедра</a:t>
            </a:r>
            <a:r>
              <a:rPr sz="1400" spc="3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229" dirty="0">
                <a:solidFill>
                  <a:srgbClr val="FFFFFF"/>
                </a:solidFill>
                <a:latin typeface="Cambria"/>
                <a:cs typeface="Cambria"/>
              </a:rPr>
              <a:t>теории</a:t>
            </a:r>
            <a:r>
              <a:rPr sz="1400" spc="3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265" dirty="0">
                <a:solidFill>
                  <a:srgbClr val="FFFFFF"/>
                </a:solidFill>
                <a:latin typeface="Cambria"/>
                <a:cs typeface="Cambria"/>
              </a:rPr>
              <a:t>вероятностей,</a:t>
            </a:r>
            <a:r>
              <a:rPr sz="1400" spc="3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275" dirty="0">
                <a:solidFill>
                  <a:srgbClr val="FFFFFF"/>
                </a:solidFill>
                <a:latin typeface="Cambria"/>
                <a:cs typeface="Cambria"/>
              </a:rPr>
              <a:t>специализация</a:t>
            </a:r>
            <a:r>
              <a:rPr sz="1400" spc="3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spc="254" dirty="0">
                <a:solidFill>
                  <a:srgbClr val="FFFFFF"/>
                </a:solidFill>
                <a:latin typeface="Cambria"/>
                <a:cs typeface="Cambria"/>
              </a:rPr>
              <a:t>Вега</a:t>
            </a:r>
            <a:endParaRPr sz="1400">
              <a:latin typeface="Cambria"/>
              <a:cs typeface="Cambri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99985" y="4333506"/>
            <a:ext cx="5972810" cy="1324610"/>
          </a:xfrm>
          <a:custGeom>
            <a:avLst/>
            <a:gdLst/>
            <a:ahLst/>
            <a:cxnLst/>
            <a:rect l="l" t="t" r="r" b="b"/>
            <a:pathLst>
              <a:path w="5972809" h="1324610">
                <a:moveTo>
                  <a:pt x="5972416" y="1305991"/>
                </a:moveTo>
                <a:lnTo>
                  <a:pt x="0" y="1305991"/>
                </a:lnTo>
                <a:lnTo>
                  <a:pt x="0" y="1323987"/>
                </a:lnTo>
                <a:lnTo>
                  <a:pt x="5972416" y="1323987"/>
                </a:lnTo>
                <a:lnTo>
                  <a:pt x="5972416" y="1305991"/>
                </a:lnTo>
                <a:close/>
              </a:path>
              <a:path w="5972809" h="1324610">
                <a:moveTo>
                  <a:pt x="5972416" y="0"/>
                </a:moveTo>
                <a:lnTo>
                  <a:pt x="0" y="0"/>
                </a:lnTo>
                <a:lnTo>
                  <a:pt x="0" y="17995"/>
                </a:lnTo>
                <a:lnTo>
                  <a:pt x="5972416" y="17995"/>
                </a:lnTo>
                <a:lnTo>
                  <a:pt x="597241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137881" y="4722501"/>
            <a:ext cx="5503545" cy="634365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12700" marR="5080" indent="148590">
              <a:lnSpc>
                <a:spcPts val="2310"/>
              </a:lnSpc>
              <a:spcBef>
                <a:spcPts val="315"/>
              </a:spcBef>
            </a:pPr>
            <a:r>
              <a:rPr sz="2050" b="1" spc="-55" dirty="0">
                <a:solidFill>
                  <a:srgbClr val="FFFFFF"/>
                </a:solidFill>
                <a:latin typeface="Palatino Linotype"/>
                <a:cs typeface="Palatino Linotype"/>
              </a:rPr>
              <a:t>Смерти,</a:t>
            </a:r>
            <a:r>
              <a:rPr sz="2050" b="1" spc="-5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050" b="1" spc="-65" dirty="0">
                <a:solidFill>
                  <a:srgbClr val="FFFFFF"/>
                </a:solidFill>
                <a:latin typeface="Palatino Linotype"/>
                <a:cs typeface="Palatino Linotype"/>
              </a:rPr>
              <a:t>паника,</a:t>
            </a:r>
            <a:r>
              <a:rPr sz="2050" b="1" spc="-6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050" b="1" spc="-90" dirty="0">
                <a:solidFill>
                  <a:srgbClr val="FFFFFF"/>
                </a:solidFill>
                <a:latin typeface="Palatino Linotype"/>
                <a:cs typeface="Palatino Linotype"/>
              </a:rPr>
              <a:t>карантины</a:t>
            </a:r>
            <a:r>
              <a:rPr sz="2050" b="1" spc="-85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050" b="1" spc="-145" dirty="0">
                <a:solidFill>
                  <a:srgbClr val="FFFFFF"/>
                </a:solidFill>
                <a:latin typeface="Palatino Linotype"/>
                <a:cs typeface="Palatino Linotype"/>
              </a:rPr>
              <a:t>и</a:t>
            </a:r>
            <a:r>
              <a:rPr sz="2050" b="1" spc="-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050" b="1" spc="-85" dirty="0">
                <a:solidFill>
                  <a:srgbClr val="FFFFFF"/>
                </a:solidFill>
                <a:latin typeface="Palatino Linotype"/>
                <a:cs typeface="Palatino Linotype"/>
              </a:rPr>
              <a:t>фондовые </a:t>
            </a:r>
            <a:r>
              <a:rPr sz="2050" b="1" spc="-8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050" b="1" spc="-95" dirty="0">
                <a:solidFill>
                  <a:srgbClr val="FFFFFF"/>
                </a:solidFill>
                <a:latin typeface="Palatino Linotype"/>
                <a:cs typeface="Palatino Linotype"/>
              </a:rPr>
              <a:t>рынки</a:t>
            </a:r>
            <a:r>
              <a:rPr sz="2050" b="1" spc="20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050" b="1" spc="110" dirty="0">
                <a:solidFill>
                  <a:srgbClr val="FFFFFF"/>
                </a:solidFill>
                <a:latin typeface="Palatino Linotype"/>
                <a:cs typeface="Palatino Linotype"/>
              </a:rPr>
              <a:t>США:</a:t>
            </a:r>
            <a:r>
              <a:rPr sz="2050" b="1" spc="20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050" b="1" spc="-20" dirty="0">
                <a:solidFill>
                  <a:srgbClr val="FFFFFF"/>
                </a:solidFill>
                <a:latin typeface="Palatino Linotype"/>
                <a:cs typeface="Palatino Linotype"/>
              </a:rPr>
              <a:t>Случай</a:t>
            </a:r>
            <a:r>
              <a:rPr sz="2050" b="1" spc="204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050" b="1" spc="-100" dirty="0">
                <a:solidFill>
                  <a:srgbClr val="FFFFFF"/>
                </a:solidFill>
                <a:latin typeface="Palatino Linotype"/>
                <a:cs typeface="Palatino Linotype"/>
              </a:rPr>
              <a:t>пандемии</a:t>
            </a:r>
            <a:r>
              <a:rPr sz="2050" b="1" spc="20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2050" b="1" spc="25" dirty="0">
                <a:solidFill>
                  <a:srgbClr val="FFFFFF"/>
                </a:solidFill>
                <a:latin typeface="Palatino Linotype"/>
                <a:cs typeface="Palatino Linotype"/>
              </a:rPr>
              <a:t>COVID-19</a:t>
            </a:r>
            <a:endParaRPr sz="2050" dirty="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21269" y="6502527"/>
            <a:ext cx="4554855" cy="795020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</a:pPr>
            <a:r>
              <a:rPr sz="1200" i="1" spc="15" dirty="0">
                <a:solidFill>
                  <a:srgbClr val="FFFFFF"/>
                </a:solidFill>
                <a:latin typeface="Times New Roman"/>
                <a:cs typeface="Times New Roman"/>
              </a:rPr>
              <a:t>Semester:</a:t>
            </a:r>
            <a:r>
              <a:rPr sz="1200" i="1" spc="2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000" spc="-70" dirty="0">
                <a:solidFill>
                  <a:srgbClr val="FFFFFF"/>
                </a:solidFill>
                <a:latin typeface="Georgia"/>
                <a:cs typeface="Georgia"/>
              </a:rPr>
              <a:t>6</a:t>
            </a:r>
            <a:r>
              <a:rPr sz="1000" spc="85" dirty="0">
                <a:solidFill>
                  <a:srgbClr val="FFFFFF"/>
                </a:solidFill>
                <a:latin typeface="Georgia"/>
                <a:cs typeface="Georgia"/>
              </a:rPr>
              <a:t> </a:t>
            </a:r>
            <a:r>
              <a:rPr sz="1000" spc="-25" dirty="0">
                <a:solidFill>
                  <a:srgbClr val="FFFFFF"/>
                </a:solidFill>
                <a:latin typeface="Georgia"/>
                <a:cs typeface="Georgia"/>
              </a:rPr>
              <a:t>семестр</a:t>
            </a:r>
            <a:r>
              <a:rPr sz="1000" spc="90" dirty="0">
                <a:solidFill>
                  <a:srgbClr val="FFFFFF"/>
                </a:solidFill>
                <a:latin typeface="Georgia"/>
                <a:cs typeface="Georgia"/>
              </a:rPr>
              <a:t> </a:t>
            </a:r>
            <a:r>
              <a:rPr sz="1000" spc="-70" dirty="0">
                <a:solidFill>
                  <a:srgbClr val="FFFFFF"/>
                </a:solidFill>
                <a:latin typeface="Georgia"/>
                <a:cs typeface="Georgia"/>
              </a:rPr>
              <a:t>2023/2024</a:t>
            </a:r>
            <a:endParaRPr sz="100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580"/>
              </a:spcBef>
            </a:pPr>
            <a:r>
              <a:rPr sz="1200" i="1" spc="20" dirty="0">
                <a:solidFill>
                  <a:srgbClr val="FFFFFF"/>
                </a:solidFill>
                <a:latin typeface="Times New Roman"/>
                <a:cs typeface="Times New Roman"/>
              </a:rPr>
              <a:t>Name:</a:t>
            </a:r>
            <a:r>
              <a:rPr sz="1200" i="1" spc="2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spc="50" dirty="0">
                <a:solidFill>
                  <a:srgbClr val="FFFFFF"/>
                </a:solidFill>
                <a:latin typeface="Calibri"/>
                <a:cs typeface="Calibri"/>
              </a:rPr>
              <a:t>Бахышов</a:t>
            </a:r>
            <a:r>
              <a:rPr sz="12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45" dirty="0">
                <a:solidFill>
                  <a:srgbClr val="FFFFFF"/>
                </a:solidFill>
                <a:latin typeface="Calibri"/>
                <a:cs typeface="Calibri"/>
              </a:rPr>
              <a:t>Вахид,</a:t>
            </a:r>
            <a:r>
              <a:rPr sz="120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40" dirty="0">
                <a:solidFill>
                  <a:srgbClr val="FFFFFF"/>
                </a:solidFill>
                <a:latin typeface="Calibri"/>
                <a:cs typeface="Calibri"/>
              </a:rPr>
              <a:t>Часов</a:t>
            </a:r>
            <a:r>
              <a:rPr sz="120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" spc="55" dirty="0">
                <a:solidFill>
                  <a:srgbClr val="FFFFFF"/>
                </a:solidFill>
                <a:latin typeface="Calibri"/>
                <a:cs typeface="Calibri"/>
              </a:rPr>
              <a:t>Никита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80"/>
              </a:spcBef>
            </a:pPr>
            <a:r>
              <a:rPr sz="1200" i="1" spc="10" dirty="0">
                <a:solidFill>
                  <a:srgbClr val="FFFFFF"/>
                </a:solidFill>
                <a:latin typeface="Times New Roman"/>
                <a:cs typeface="Times New Roman"/>
              </a:rPr>
              <a:t>E-Mail:</a:t>
            </a:r>
            <a:r>
              <a:rPr sz="1200" i="1" spc="254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spc="10" dirty="0">
                <a:solidFill>
                  <a:srgbClr val="FFFFFF"/>
                </a:solidFill>
                <a:latin typeface="Calibri"/>
                <a:cs typeface="Calibri"/>
                <a:hlinkClick r:id="rId4"/>
              </a:rPr>
              <a:t>vakhid.bakhyshov@math.msu.ru,</a:t>
            </a:r>
            <a:r>
              <a:rPr sz="1200" spc="135" dirty="0">
                <a:solidFill>
                  <a:srgbClr val="FFFFFF"/>
                </a:solidFill>
                <a:latin typeface="Calibri"/>
                <a:cs typeface="Calibri"/>
                <a:hlinkClick r:id="rId4"/>
              </a:rPr>
              <a:t> </a:t>
            </a:r>
            <a:r>
              <a:rPr sz="1200" spc="5" dirty="0">
                <a:solidFill>
                  <a:srgbClr val="FFFFFF"/>
                </a:solidFill>
                <a:latin typeface="Calibri"/>
                <a:cs typeface="Calibri"/>
                <a:hlinkClick r:id="rId5"/>
              </a:rPr>
              <a:t>nikita.chaso</a:t>
            </a:r>
            <a:r>
              <a:rPr sz="1200" spc="5" dirty="0">
                <a:solidFill>
                  <a:srgbClr val="FFFFFF"/>
                </a:solidFill>
                <a:latin typeface="Calibri"/>
                <a:cs typeface="Calibri"/>
                <a:hlinkClick r:id="rId6"/>
              </a:rPr>
              <a:t>v@math.msu.ru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75540" y="7860784"/>
            <a:ext cx="1092835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i="1" spc="-25" dirty="0">
                <a:solidFill>
                  <a:srgbClr val="FFFFFF"/>
                </a:solidFill>
                <a:latin typeface="Trebuchet MS"/>
                <a:cs typeface="Trebuchet MS"/>
              </a:rPr>
              <a:t>Дата:</a:t>
            </a:r>
            <a:r>
              <a:rPr sz="1000" i="1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000" i="1" spc="-20" dirty="0">
                <a:solidFill>
                  <a:srgbClr val="FFFFFF"/>
                </a:solidFill>
                <a:latin typeface="Trebuchet MS"/>
                <a:cs typeface="Trebuchet MS"/>
              </a:rPr>
              <a:t>5</a:t>
            </a:r>
            <a:r>
              <a:rPr sz="1000" i="1" spc="30" dirty="0">
                <a:solidFill>
                  <a:srgbClr val="FFFFFF"/>
                </a:solidFill>
                <a:latin typeface="Trebuchet MS"/>
                <a:cs typeface="Trebuchet MS"/>
              </a:rPr>
              <a:t> Мая</a:t>
            </a:r>
            <a:r>
              <a:rPr sz="1000" i="1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000" i="1" spc="-20" dirty="0">
                <a:solidFill>
                  <a:srgbClr val="FFFFFF"/>
                </a:solidFill>
                <a:latin typeface="Trebuchet MS"/>
                <a:cs typeface="Trebuchet MS"/>
              </a:rPr>
              <a:t>2024</a:t>
            </a:r>
            <a:endParaRPr sz="1000">
              <a:latin typeface="Trebuchet MS"/>
              <a:cs typeface="Trebuchet MS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E232067-DA0C-2A3A-25CC-3B852E89A7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" y="233554"/>
            <a:ext cx="2753110" cy="256258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r>
              <a:rPr spc="-25" dirty="0"/>
              <a:t>9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CE7C278-6567-15F4-5F8D-4B42363BE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27709"/>
            <a:ext cx="7391400" cy="509450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D81A4B9-166A-94AD-17DB-4895EDA48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5122218"/>
            <a:ext cx="7391400" cy="478378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r>
              <a:rPr spc="-25" dirty="0"/>
              <a:t>10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143000" y="381000"/>
            <a:ext cx="5477510" cy="1875513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  <a:tabLst>
                <a:tab pos="313055" algn="l"/>
              </a:tabLst>
            </a:pPr>
            <a:r>
              <a:rPr lang="ru-RU" sz="1400" b="1" spc="85" dirty="0">
                <a:latin typeface="Palatino Linotype"/>
                <a:cs typeface="Palatino Linotype"/>
              </a:rPr>
              <a:t>5	</a:t>
            </a:r>
            <a:r>
              <a:rPr lang="ru-RU" sz="1400" b="1" spc="35" dirty="0">
                <a:latin typeface="Palatino Linotype"/>
                <a:cs typeface="Palatino Linotype"/>
              </a:rPr>
              <a:t>Выводы</a:t>
            </a:r>
            <a:endParaRPr lang="ru-RU" sz="1400" dirty="0">
              <a:latin typeface="Palatino Linotype"/>
              <a:cs typeface="Palatino Linotype"/>
            </a:endParaRPr>
          </a:p>
          <a:p>
            <a:pPr marL="12700" marR="5080" algn="just">
              <a:lnSpc>
                <a:spcPct val="144300"/>
              </a:lnSpc>
              <a:spcBef>
                <a:spcPts val="905"/>
              </a:spcBef>
            </a:pPr>
            <a:r>
              <a:rPr lang="ru-RU" sz="1000" spc="65" dirty="0">
                <a:latin typeface="Georgia"/>
                <a:cs typeface="Georgia"/>
              </a:rPr>
              <a:t>В </a:t>
            </a:r>
            <a:r>
              <a:rPr lang="ru-RU" sz="1000" spc="-20" dirty="0">
                <a:latin typeface="Georgia"/>
                <a:cs typeface="Georgia"/>
              </a:rPr>
              <a:t>ходе анализа </a:t>
            </a:r>
            <a:r>
              <a:rPr lang="ru-RU" sz="1000" spc="-25" dirty="0">
                <a:latin typeface="Georgia"/>
                <a:cs typeface="Georgia"/>
              </a:rPr>
              <a:t>влияния </a:t>
            </a:r>
            <a:r>
              <a:rPr lang="ru-RU" sz="1000" spc="-15" dirty="0">
                <a:latin typeface="Georgia"/>
                <a:cs typeface="Georgia"/>
              </a:rPr>
              <a:t>различных </a:t>
            </a:r>
            <a:r>
              <a:rPr lang="ru-RU" sz="1000" spc="-10" dirty="0">
                <a:latin typeface="Georgia"/>
                <a:cs typeface="Georgia"/>
              </a:rPr>
              <a:t>аспектов </a:t>
            </a:r>
            <a:r>
              <a:rPr lang="ru-RU" sz="1000" spc="-30" dirty="0">
                <a:latin typeface="Georgia"/>
                <a:cs typeface="Georgia"/>
              </a:rPr>
              <a:t>пандемии </a:t>
            </a:r>
            <a:r>
              <a:rPr lang="ru-RU" sz="1000" spc="20" dirty="0">
                <a:latin typeface="Georgia"/>
                <a:cs typeface="Georgia"/>
              </a:rPr>
              <a:t>COVID-19 </a:t>
            </a:r>
            <a:r>
              <a:rPr lang="ru-RU" sz="1000" spc="-20" dirty="0">
                <a:latin typeface="Georgia"/>
                <a:cs typeface="Georgia"/>
              </a:rPr>
              <a:t>на </a:t>
            </a:r>
            <a:r>
              <a:rPr lang="ru-RU" sz="1000" spc="-10" dirty="0">
                <a:latin typeface="Georgia"/>
                <a:cs typeface="Georgia"/>
              </a:rPr>
              <a:t>волатильность </a:t>
            </a:r>
            <a:r>
              <a:rPr lang="ru-RU" sz="1000" spc="-30" dirty="0">
                <a:latin typeface="Georgia"/>
                <a:cs typeface="Georgia"/>
              </a:rPr>
              <a:t>акций </a:t>
            </a:r>
            <a:r>
              <a:rPr lang="ru-RU" sz="1000" spc="-25" dirty="0">
                <a:latin typeface="Georgia"/>
                <a:cs typeface="Georgia"/>
              </a:rPr>
              <a:t> </a:t>
            </a:r>
            <a:r>
              <a:rPr lang="ru-RU" sz="1000" spc="-30" dirty="0">
                <a:latin typeface="Georgia"/>
                <a:cs typeface="Georgia"/>
              </a:rPr>
              <a:t>Zoom </a:t>
            </a:r>
            <a:r>
              <a:rPr lang="ru-RU" sz="1000" spc="-60" dirty="0">
                <a:latin typeface="Georgia"/>
                <a:cs typeface="Georgia"/>
              </a:rPr>
              <a:t>и </a:t>
            </a:r>
            <a:r>
              <a:rPr lang="ru-RU" sz="1000" spc="-15" dirty="0" err="1">
                <a:latin typeface="Georgia"/>
                <a:cs typeface="Georgia"/>
              </a:rPr>
              <a:t>Walmart</a:t>
            </a:r>
            <a:r>
              <a:rPr lang="ru-RU" sz="1000" spc="-15" dirty="0">
                <a:latin typeface="Georgia"/>
                <a:cs typeface="Georgia"/>
              </a:rPr>
              <a:t>, </a:t>
            </a:r>
            <a:r>
              <a:rPr lang="ru-RU" sz="1000" spc="-30" dirty="0">
                <a:latin typeface="Georgia"/>
                <a:cs typeface="Georgia"/>
              </a:rPr>
              <a:t>несмотря на </a:t>
            </a:r>
            <a:r>
              <a:rPr lang="ru-RU" sz="1000" spc="-35" dirty="0">
                <a:latin typeface="Georgia"/>
                <a:cs typeface="Georgia"/>
              </a:rPr>
              <a:t>изначальные </a:t>
            </a:r>
            <a:r>
              <a:rPr lang="ru-RU" sz="1000" spc="-30" dirty="0">
                <a:latin typeface="Georgia"/>
                <a:cs typeface="Georgia"/>
              </a:rPr>
              <a:t>ожидания </a:t>
            </a:r>
            <a:r>
              <a:rPr lang="ru-RU" sz="1000" spc="-25" dirty="0">
                <a:latin typeface="Georgia"/>
                <a:cs typeface="Georgia"/>
              </a:rPr>
              <a:t>подтверждения </a:t>
            </a:r>
            <a:r>
              <a:rPr lang="ru-RU" sz="1000" spc="-15" dirty="0">
                <a:latin typeface="Georgia"/>
                <a:cs typeface="Georgia"/>
              </a:rPr>
              <a:t>роста </a:t>
            </a:r>
            <a:r>
              <a:rPr lang="ru-RU" sz="1000" spc="-30" dirty="0">
                <a:latin typeface="Georgia"/>
                <a:cs typeface="Georgia"/>
              </a:rPr>
              <a:t>волатильности </a:t>
            </a:r>
            <a:r>
              <a:rPr lang="ru-RU" sz="1000" spc="-20" dirty="0">
                <a:latin typeface="Georgia"/>
                <a:cs typeface="Georgia"/>
              </a:rPr>
              <a:t>в </a:t>
            </a:r>
            <a:r>
              <a:rPr lang="ru-RU" sz="1000" spc="-15" dirty="0">
                <a:latin typeface="Georgia"/>
                <a:cs typeface="Georgia"/>
              </a:rPr>
              <a:t> </a:t>
            </a:r>
            <a:r>
              <a:rPr lang="ru-RU" sz="1000" spc="-45" dirty="0">
                <a:latin typeface="Georgia"/>
                <a:cs typeface="Georgia"/>
              </a:rPr>
              <a:t>период </a:t>
            </a:r>
            <a:r>
              <a:rPr lang="ru-RU" sz="1000" spc="-40" dirty="0">
                <a:latin typeface="Georgia"/>
                <a:cs typeface="Georgia"/>
              </a:rPr>
              <a:t>пандемии, </a:t>
            </a:r>
            <a:r>
              <a:rPr lang="ru-RU" sz="1000" spc="-50" dirty="0">
                <a:latin typeface="Georgia"/>
                <a:cs typeface="Georgia"/>
              </a:rPr>
              <a:t>наши </a:t>
            </a:r>
            <a:r>
              <a:rPr lang="ru-RU" sz="1000" spc="-25" dirty="0">
                <a:latin typeface="Georgia"/>
                <a:cs typeface="Georgia"/>
              </a:rPr>
              <a:t>результаты </a:t>
            </a:r>
            <a:r>
              <a:rPr lang="ru-RU" sz="1000" spc="-55" dirty="0">
                <a:latin typeface="Georgia"/>
                <a:cs typeface="Georgia"/>
              </a:rPr>
              <a:t>не </a:t>
            </a:r>
            <a:r>
              <a:rPr lang="ru-RU" sz="1000" spc="-30" dirty="0">
                <a:latin typeface="Georgia"/>
                <a:cs typeface="Georgia"/>
              </a:rPr>
              <a:t>дали </a:t>
            </a:r>
            <a:r>
              <a:rPr lang="ru-RU" sz="1000" spc="-35" dirty="0">
                <a:latin typeface="Georgia"/>
                <a:cs typeface="Georgia"/>
              </a:rPr>
              <a:t>явного </a:t>
            </a:r>
            <a:r>
              <a:rPr lang="ru-RU" sz="1000" spc="-30" dirty="0">
                <a:latin typeface="Georgia"/>
                <a:cs typeface="Georgia"/>
              </a:rPr>
              <a:t>подтверждения </a:t>
            </a:r>
            <a:r>
              <a:rPr lang="ru-RU" sz="1000" spc="-35" dirty="0">
                <a:latin typeface="Georgia"/>
                <a:cs typeface="Georgia"/>
              </a:rPr>
              <a:t>этой </a:t>
            </a:r>
            <a:r>
              <a:rPr lang="ru-RU" sz="1000" spc="-30" dirty="0">
                <a:latin typeface="Georgia"/>
                <a:cs typeface="Georgia"/>
              </a:rPr>
              <a:t>гипотезы. </a:t>
            </a:r>
            <a:r>
              <a:rPr lang="ru-RU" sz="1000" spc="-25" dirty="0">
                <a:latin typeface="Georgia"/>
                <a:cs typeface="Georgia"/>
              </a:rPr>
              <a:t>Возможно, </a:t>
            </a:r>
            <a:r>
              <a:rPr lang="ru-RU" sz="1000" spc="-20" dirty="0">
                <a:latin typeface="Georgia"/>
                <a:cs typeface="Georgia"/>
              </a:rPr>
              <a:t> </a:t>
            </a:r>
            <a:r>
              <a:rPr lang="ru-RU" sz="1000" spc="-10" dirty="0">
                <a:latin typeface="Georgia"/>
                <a:cs typeface="Georgia"/>
              </a:rPr>
              <a:t>это</a:t>
            </a:r>
            <a:r>
              <a:rPr lang="ru-RU" sz="1000" spc="-5" dirty="0">
                <a:latin typeface="Georgia"/>
                <a:cs typeface="Georgia"/>
              </a:rPr>
              <a:t> </a:t>
            </a:r>
            <a:r>
              <a:rPr lang="ru-RU" sz="1000" spc="-15" dirty="0">
                <a:latin typeface="Georgia"/>
                <a:cs typeface="Georgia"/>
              </a:rPr>
              <a:t>связано</a:t>
            </a:r>
            <a:r>
              <a:rPr lang="ru-RU" sz="1000" spc="-10" dirty="0">
                <a:latin typeface="Georgia"/>
                <a:cs typeface="Georgia"/>
              </a:rPr>
              <a:t> </a:t>
            </a:r>
            <a:r>
              <a:rPr lang="ru-RU" sz="1000" spc="-5" dirty="0">
                <a:latin typeface="Georgia"/>
                <a:cs typeface="Georgia"/>
              </a:rPr>
              <a:t>с</a:t>
            </a:r>
            <a:r>
              <a:rPr lang="ru-RU" sz="1000" dirty="0">
                <a:latin typeface="Georgia"/>
                <a:cs typeface="Georgia"/>
              </a:rPr>
              <a:t> </a:t>
            </a:r>
            <a:r>
              <a:rPr lang="ru-RU" sz="1000" spc="-10" dirty="0">
                <a:latin typeface="Georgia"/>
                <a:cs typeface="Georgia"/>
              </a:rPr>
              <a:t>тем, </a:t>
            </a:r>
            <a:r>
              <a:rPr lang="ru-RU" sz="1000" dirty="0">
                <a:latin typeface="Georgia"/>
                <a:cs typeface="Georgia"/>
              </a:rPr>
              <a:t>что</a:t>
            </a:r>
            <a:r>
              <a:rPr lang="ru-RU" sz="1000" spc="5" dirty="0">
                <a:latin typeface="Georgia"/>
                <a:cs typeface="Georgia"/>
              </a:rPr>
              <a:t> </a:t>
            </a:r>
            <a:r>
              <a:rPr lang="ru-RU" sz="1000" spc="-30" dirty="0">
                <a:latin typeface="Georgia"/>
                <a:cs typeface="Georgia"/>
              </a:rPr>
              <a:t>наш</a:t>
            </a:r>
            <a:r>
              <a:rPr lang="ru-RU" sz="1000" spc="-25" dirty="0">
                <a:latin typeface="Georgia"/>
                <a:cs typeface="Georgia"/>
              </a:rPr>
              <a:t> анализ</a:t>
            </a:r>
            <a:r>
              <a:rPr lang="ru-RU" sz="1000" spc="-20" dirty="0">
                <a:latin typeface="Georgia"/>
                <a:cs typeface="Georgia"/>
              </a:rPr>
              <a:t> </a:t>
            </a:r>
            <a:r>
              <a:rPr lang="ru-RU" sz="1000" spc="-40" dirty="0">
                <a:latin typeface="Georgia"/>
                <a:cs typeface="Georgia"/>
              </a:rPr>
              <a:t>не</a:t>
            </a:r>
            <a:r>
              <a:rPr lang="ru-RU" sz="1000" spc="-35" dirty="0">
                <a:latin typeface="Georgia"/>
                <a:cs typeface="Georgia"/>
              </a:rPr>
              <a:t> </a:t>
            </a:r>
            <a:r>
              <a:rPr lang="ru-RU" sz="1000" spc="-5" dirty="0">
                <a:latin typeface="Georgia"/>
                <a:cs typeface="Georgia"/>
              </a:rPr>
              <a:t>учитывал</a:t>
            </a:r>
            <a:r>
              <a:rPr lang="ru-RU" sz="1000" dirty="0">
                <a:latin typeface="Georgia"/>
                <a:cs typeface="Georgia"/>
              </a:rPr>
              <a:t> </a:t>
            </a:r>
            <a:r>
              <a:rPr lang="ru-RU" sz="1000" spc="-10" dirty="0">
                <a:latin typeface="Georgia"/>
                <a:cs typeface="Georgia"/>
              </a:rPr>
              <a:t>ряд</a:t>
            </a:r>
            <a:r>
              <a:rPr lang="ru-RU" sz="1000" spc="220" dirty="0">
                <a:latin typeface="Georgia"/>
                <a:cs typeface="Georgia"/>
              </a:rPr>
              <a:t> </a:t>
            </a:r>
            <a:r>
              <a:rPr lang="ru-RU" sz="1000" spc="-20" dirty="0">
                <a:latin typeface="Georgia"/>
                <a:cs typeface="Georgia"/>
              </a:rPr>
              <a:t>непубличных</a:t>
            </a:r>
            <a:r>
              <a:rPr lang="ru-RU" sz="1000" spc="200" dirty="0">
                <a:latin typeface="Georgia"/>
                <a:cs typeface="Georgia"/>
              </a:rPr>
              <a:t> </a:t>
            </a:r>
            <a:r>
              <a:rPr lang="ru-RU" sz="1000" dirty="0">
                <a:latin typeface="Georgia"/>
                <a:cs typeface="Georgia"/>
              </a:rPr>
              <a:t>факторов, таких</a:t>
            </a:r>
            <a:r>
              <a:rPr lang="ru-RU" sz="1000" spc="240" dirty="0">
                <a:latin typeface="Georgia"/>
                <a:cs typeface="Georgia"/>
              </a:rPr>
              <a:t> </a:t>
            </a:r>
            <a:r>
              <a:rPr lang="ru-RU" sz="1000" spc="-5" dirty="0">
                <a:latin typeface="Georgia"/>
                <a:cs typeface="Georgia"/>
              </a:rPr>
              <a:t>как </a:t>
            </a:r>
            <a:r>
              <a:rPr lang="ru-RU" sz="1000" dirty="0">
                <a:latin typeface="Georgia"/>
                <a:cs typeface="Georgia"/>
              </a:rPr>
              <a:t> </a:t>
            </a:r>
            <a:r>
              <a:rPr lang="ru-RU" sz="1000" spc="-30" dirty="0">
                <a:latin typeface="Georgia"/>
                <a:cs typeface="Georgia"/>
              </a:rPr>
              <a:t>спреды </a:t>
            </a:r>
            <a:r>
              <a:rPr lang="ru-RU" sz="1000" spc="-40" dirty="0">
                <a:latin typeface="Georgia"/>
                <a:cs typeface="Georgia"/>
              </a:rPr>
              <a:t>акций </a:t>
            </a:r>
            <a:r>
              <a:rPr lang="ru-RU" sz="1000" spc="-60" dirty="0">
                <a:latin typeface="Georgia"/>
                <a:cs typeface="Georgia"/>
              </a:rPr>
              <a:t>и </a:t>
            </a:r>
            <a:r>
              <a:rPr lang="ru-RU" sz="1000" spc="-35" dirty="0">
                <a:latin typeface="Georgia"/>
                <a:cs typeface="Georgia"/>
              </a:rPr>
              <a:t>рыночная капитализация </a:t>
            </a:r>
            <a:r>
              <a:rPr lang="ru-RU" sz="1000" spc="-45" dirty="0">
                <a:latin typeface="Georgia"/>
                <a:cs typeface="Georgia"/>
              </a:rPr>
              <a:t>компании, </a:t>
            </a:r>
            <a:r>
              <a:rPr lang="ru-RU" sz="1000" spc="-30" dirty="0">
                <a:latin typeface="Georgia"/>
                <a:cs typeface="Georgia"/>
              </a:rPr>
              <a:t>которые </a:t>
            </a:r>
            <a:r>
              <a:rPr lang="ru-RU" sz="1000" spc="-10" dirty="0">
                <a:latin typeface="Georgia"/>
                <a:cs typeface="Georgia"/>
              </a:rPr>
              <a:t>могут играть </a:t>
            </a:r>
            <a:r>
              <a:rPr lang="ru-RU" sz="1000" spc="-25" dirty="0">
                <a:latin typeface="Georgia"/>
                <a:cs typeface="Georgia"/>
              </a:rPr>
              <a:t>ключевую роль </a:t>
            </a:r>
            <a:r>
              <a:rPr lang="ru-RU" sz="1000" spc="-20" dirty="0">
                <a:latin typeface="Georgia"/>
                <a:cs typeface="Georgia"/>
              </a:rPr>
              <a:t>в </a:t>
            </a:r>
            <a:r>
              <a:rPr lang="ru-RU" sz="1000" spc="-15" dirty="0">
                <a:latin typeface="Georgia"/>
                <a:cs typeface="Georgia"/>
              </a:rPr>
              <a:t> </a:t>
            </a:r>
            <a:r>
              <a:rPr lang="ru-RU" sz="1000" spc="-45" dirty="0">
                <a:latin typeface="Georgia"/>
                <a:cs typeface="Georgia"/>
              </a:rPr>
              <a:t>определении</a:t>
            </a:r>
            <a:r>
              <a:rPr lang="ru-RU" sz="1000" spc="85" dirty="0">
                <a:latin typeface="Georgia"/>
                <a:cs typeface="Georgia"/>
              </a:rPr>
              <a:t> </a:t>
            </a:r>
            <a:r>
              <a:rPr lang="ru-RU" sz="1000" spc="-20" dirty="0">
                <a:latin typeface="Georgia"/>
                <a:cs typeface="Georgia"/>
              </a:rPr>
              <a:t>уровня</a:t>
            </a:r>
            <a:r>
              <a:rPr lang="ru-RU" sz="1000" spc="90" dirty="0">
                <a:latin typeface="Georgia"/>
                <a:cs typeface="Georgia"/>
              </a:rPr>
              <a:t> </a:t>
            </a:r>
            <a:r>
              <a:rPr lang="ru-RU" sz="1000" spc="-30" dirty="0">
                <a:latin typeface="Georgia"/>
                <a:cs typeface="Georgia"/>
              </a:rPr>
              <a:t>волатильности. </a:t>
            </a:r>
            <a:r>
              <a:rPr lang="ru-RU" sz="1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Коронавирус несильно повлиял на фондовые рынки и повлиял отрицательно на волатильность</a:t>
            </a:r>
            <a:endParaRPr lang="ru-RU" sz="1000" dirty="0">
              <a:latin typeface="Georgia"/>
              <a:cs typeface="Georgia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92C690-DEFF-058B-0A8E-A1D63060C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2727093"/>
            <a:ext cx="6781800" cy="5562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FA8F318-F4EC-70F6-7865-6CEBEE96B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2400" cy="589630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DD355A-439E-149B-1D26-1A57E3243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68903"/>
            <a:ext cx="7772400" cy="436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054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r>
              <a:rPr spc="-25" dirty="0"/>
              <a:t>1</a:t>
            </a:r>
          </a:p>
        </p:txBody>
      </p:sp>
      <p:sp>
        <p:nvSpPr>
          <p:cNvPr id="2" name="object 2"/>
          <p:cNvSpPr txBox="1"/>
          <p:nvPr/>
        </p:nvSpPr>
        <p:spPr>
          <a:xfrm>
            <a:off x="871740" y="831631"/>
            <a:ext cx="5491480" cy="81851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28295" indent="-300990">
              <a:lnSpc>
                <a:spcPct val="100000"/>
              </a:lnSpc>
              <a:spcBef>
                <a:spcPts val="135"/>
              </a:spcBef>
              <a:buFont typeface="Palatino Linotype"/>
              <a:buAutoNum type="arabicPlain"/>
              <a:tabLst>
                <a:tab pos="328295" algn="l"/>
                <a:tab pos="328930" algn="l"/>
              </a:tabLst>
            </a:pPr>
            <a:r>
              <a:rPr sz="1400" b="1" spc="85" dirty="0">
                <a:latin typeface="Palatino Linotype"/>
                <a:cs typeface="Palatino Linotype"/>
              </a:rPr>
              <a:t>Abstract</a:t>
            </a:r>
            <a:endParaRPr sz="1400" dirty="0">
              <a:latin typeface="Palatino Linotype"/>
              <a:cs typeface="Palatino Linotype"/>
            </a:endParaRPr>
          </a:p>
          <a:p>
            <a:pPr marL="27940" marR="18415" algn="just">
              <a:lnSpc>
                <a:spcPct val="144300"/>
              </a:lnSpc>
              <a:spcBef>
                <a:spcPts val="905"/>
              </a:spcBef>
            </a:pPr>
            <a:r>
              <a:rPr sz="1000" spc="65" dirty="0">
                <a:latin typeface="Georgia"/>
                <a:cs typeface="Georgia"/>
              </a:rPr>
              <a:t>В </a:t>
            </a:r>
            <a:r>
              <a:rPr sz="1000" spc="-15" dirty="0">
                <a:latin typeface="Georgia"/>
                <a:cs typeface="Georgia"/>
              </a:rPr>
              <a:t>этом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исследовании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рассматривается</a:t>
            </a:r>
            <a:r>
              <a:rPr sz="100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влияние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пандемии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20" dirty="0">
                <a:latin typeface="Georgia"/>
                <a:cs typeface="Georgia"/>
              </a:rPr>
              <a:t>COVID-19</a:t>
            </a:r>
            <a:r>
              <a:rPr sz="1000" spc="2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на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микроструктуру </a:t>
            </a:r>
            <a:r>
              <a:rPr sz="1000" spc="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фондовых</a:t>
            </a:r>
            <a:r>
              <a:rPr sz="1000" spc="80" dirty="0">
                <a:latin typeface="Georgia"/>
                <a:cs typeface="Georgia"/>
              </a:rPr>
              <a:t> </a:t>
            </a:r>
            <a:r>
              <a:rPr sz="1000" spc="-45" dirty="0">
                <a:latin typeface="Georgia"/>
                <a:cs typeface="Georgia"/>
              </a:rPr>
              <a:t>рынков</a:t>
            </a:r>
            <a:r>
              <a:rPr sz="1000" spc="80" dirty="0">
                <a:latin typeface="Georgia"/>
                <a:cs typeface="Georgia"/>
              </a:rPr>
              <a:t> </a:t>
            </a:r>
            <a:r>
              <a:rPr sz="1000" spc="35" dirty="0">
                <a:latin typeface="Georgia"/>
                <a:cs typeface="Georgia"/>
              </a:rPr>
              <a:t>США.</a:t>
            </a:r>
            <a:r>
              <a:rPr sz="1000" spc="85" dirty="0">
                <a:latin typeface="Georgia"/>
                <a:cs typeface="Georgia"/>
              </a:rPr>
              <a:t> </a:t>
            </a:r>
            <a:r>
              <a:rPr sz="1000" spc="40" dirty="0">
                <a:latin typeface="Georgia"/>
                <a:cs typeface="Georgia"/>
              </a:rPr>
              <a:t>В</a:t>
            </a:r>
            <a:r>
              <a:rPr sz="1000" spc="8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частности,</a:t>
            </a:r>
            <a:r>
              <a:rPr sz="1000" spc="75" dirty="0">
                <a:latin typeface="Georgia"/>
                <a:cs typeface="Georgia"/>
              </a:rPr>
              <a:t> </a:t>
            </a:r>
            <a:r>
              <a:rPr sz="1000" spc="-55" dirty="0">
                <a:latin typeface="Georgia"/>
                <a:cs typeface="Georgia"/>
              </a:rPr>
              <a:t>мы</a:t>
            </a:r>
            <a:r>
              <a:rPr sz="1000" spc="8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объясняем</a:t>
            </a:r>
            <a:r>
              <a:rPr sz="1000" spc="80" dirty="0">
                <a:latin typeface="Georgia"/>
                <a:cs typeface="Georgia"/>
              </a:rPr>
              <a:t> </a:t>
            </a:r>
            <a:r>
              <a:rPr sz="1000" spc="-35" dirty="0" err="1">
                <a:latin typeface="Georgia"/>
                <a:cs typeface="Georgia"/>
              </a:rPr>
              <a:t>динамику</a:t>
            </a:r>
            <a:r>
              <a:rPr sz="1000" spc="80" dirty="0">
                <a:latin typeface="Georgia"/>
                <a:cs typeface="Georgia"/>
              </a:rPr>
              <a:t> </a:t>
            </a:r>
            <a:r>
              <a:rPr sz="1000" spc="-35" dirty="0" err="1">
                <a:latin typeface="Georgia"/>
                <a:cs typeface="Georgia"/>
              </a:rPr>
              <a:t>волатильности</a:t>
            </a:r>
            <a:r>
              <a:rPr sz="1000" spc="-3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с </a:t>
            </a:r>
            <a:r>
              <a:rPr sz="1000" spc="-30" dirty="0">
                <a:latin typeface="Georgia"/>
                <a:cs typeface="Georgia"/>
              </a:rPr>
              <a:t>помощью </a:t>
            </a:r>
            <a:r>
              <a:rPr sz="1000" spc="-20" dirty="0">
                <a:latin typeface="Georgia"/>
                <a:cs typeface="Georgia"/>
              </a:rPr>
              <a:t>индексов, которые </a:t>
            </a:r>
            <a:r>
              <a:rPr sz="1000" spc="5" dirty="0">
                <a:latin typeface="Georgia"/>
                <a:cs typeface="Georgia"/>
              </a:rPr>
              <a:t>отражают </a:t>
            </a:r>
            <a:r>
              <a:rPr sz="1000" spc="-20" dirty="0">
                <a:latin typeface="Georgia"/>
                <a:cs typeface="Georgia"/>
              </a:rPr>
              <a:t>различные </a:t>
            </a:r>
            <a:r>
              <a:rPr sz="1000" spc="-10" dirty="0">
                <a:latin typeface="Georgia"/>
                <a:cs typeface="Georgia"/>
              </a:rPr>
              <a:t>аспекты </a:t>
            </a:r>
            <a:r>
              <a:rPr sz="1000" spc="-25" dirty="0">
                <a:latin typeface="Georgia"/>
                <a:cs typeface="Georgia"/>
              </a:rPr>
              <a:t>пандемии. </a:t>
            </a:r>
            <a:r>
              <a:rPr sz="1000" spc="-30" dirty="0">
                <a:latin typeface="Georgia"/>
                <a:cs typeface="Georgia"/>
              </a:rPr>
              <a:t>Наши </a:t>
            </a:r>
            <a:r>
              <a:rPr sz="1000" spc="-10" dirty="0">
                <a:latin typeface="Georgia"/>
                <a:cs typeface="Georgia"/>
              </a:rPr>
              <a:t>результаты 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показывают,</a:t>
            </a:r>
            <a:r>
              <a:rPr sz="1000" spc="200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что   </a:t>
            </a:r>
            <a:r>
              <a:rPr sz="1000" spc="-25" dirty="0">
                <a:latin typeface="Georgia"/>
                <a:cs typeface="Georgia"/>
              </a:rPr>
              <a:t>увеличение</a:t>
            </a:r>
            <a:r>
              <a:rPr sz="1000" spc="40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числа</a:t>
            </a:r>
            <a:r>
              <a:rPr sz="1000" spc="44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подтвержденных</a:t>
            </a:r>
            <a:r>
              <a:rPr sz="1000" spc="434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случаев</a:t>
            </a:r>
            <a:r>
              <a:rPr sz="1000" spc="47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заболевания</a:t>
            </a:r>
            <a:r>
              <a:rPr sz="1000" spc="420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</a:t>
            </a:r>
            <a:r>
              <a:rPr sz="1000" spc="140" dirty="0">
                <a:latin typeface="Georgia"/>
                <a:cs typeface="Georgia"/>
              </a:rPr>
              <a:t>  </a:t>
            </a:r>
            <a:r>
              <a:rPr sz="1000" spc="-15" dirty="0">
                <a:latin typeface="Georgia"/>
                <a:cs typeface="Georgia"/>
              </a:rPr>
              <a:t>смертей 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от</a:t>
            </a:r>
            <a:r>
              <a:rPr sz="1000" spc="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коронавируса</a:t>
            </a:r>
            <a:r>
              <a:rPr sz="1000" spc="-15" dirty="0">
                <a:latin typeface="Georgia"/>
                <a:cs typeface="Georgia"/>
              </a:rPr>
              <a:t> связано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со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значительным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повышением</a:t>
            </a:r>
            <a:r>
              <a:rPr sz="1000" spc="-30" dirty="0">
                <a:latin typeface="Georgia"/>
                <a:cs typeface="Georgia"/>
              </a:rPr>
              <a:t> рыночной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неликвидности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 </a:t>
            </a:r>
            <a:r>
              <a:rPr sz="1000" spc="-4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волатильности.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Аналогичным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образом,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снижение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настроений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</a:t>
            </a:r>
            <a:r>
              <a:rPr sz="1000" spc="-4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введение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ограничений 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способствуют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ухудшению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ликвидности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60" dirty="0">
                <a:latin typeface="Georgia"/>
                <a:cs typeface="Georgia"/>
              </a:rPr>
              <a:t>и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стабильности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рынков.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</a:pPr>
            <a:endParaRPr sz="12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950" dirty="0">
              <a:latin typeface="Georgia"/>
              <a:cs typeface="Georgia"/>
            </a:endParaRPr>
          </a:p>
          <a:p>
            <a:pPr marL="328295" indent="-300990">
              <a:lnSpc>
                <a:spcPct val="100000"/>
              </a:lnSpc>
              <a:buFont typeface="Palatino Linotype"/>
              <a:buAutoNum type="arabicPlain" startAt="2"/>
              <a:tabLst>
                <a:tab pos="328295" algn="l"/>
                <a:tab pos="328930" algn="l"/>
              </a:tabLst>
            </a:pPr>
            <a:r>
              <a:rPr sz="1400" b="1" spc="5" dirty="0">
                <a:latin typeface="Palatino Linotype"/>
                <a:cs typeface="Palatino Linotype"/>
              </a:rPr>
              <a:t>Введение</a:t>
            </a:r>
            <a:endParaRPr sz="1400" dirty="0">
              <a:latin typeface="Palatino Linotype"/>
              <a:cs typeface="Palatino Linotype"/>
            </a:endParaRPr>
          </a:p>
          <a:p>
            <a:pPr marL="12700" marR="18415" indent="15240" algn="just">
              <a:lnSpc>
                <a:spcPct val="144300"/>
              </a:lnSpc>
              <a:spcBef>
                <a:spcPts val="905"/>
              </a:spcBef>
            </a:pPr>
            <a:r>
              <a:rPr sz="1000" spc="-15" dirty="0">
                <a:latin typeface="Georgia"/>
                <a:cs typeface="Georgia"/>
              </a:rPr>
              <a:t>Недавняя </a:t>
            </a:r>
            <a:r>
              <a:rPr sz="1000" spc="-20" dirty="0">
                <a:latin typeface="Georgia"/>
                <a:cs typeface="Georgia"/>
              </a:rPr>
              <a:t>вспышка коронавируса </a:t>
            </a:r>
            <a:r>
              <a:rPr sz="1000" spc="20" dirty="0">
                <a:latin typeface="Georgia"/>
                <a:cs typeface="Georgia"/>
              </a:rPr>
              <a:t>(COVID-19), </a:t>
            </a:r>
            <a:r>
              <a:rPr sz="1000" spc="-25" dirty="0">
                <a:latin typeface="Georgia"/>
                <a:cs typeface="Georgia"/>
              </a:rPr>
              <a:t>произошедшая </a:t>
            </a:r>
            <a:r>
              <a:rPr sz="1000" spc="-10" dirty="0">
                <a:latin typeface="Georgia"/>
                <a:cs typeface="Georgia"/>
              </a:rPr>
              <a:t>в </a:t>
            </a:r>
            <a:r>
              <a:rPr sz="1000" spc="-20" dirty="0">
                <a:latin typeface="Georgia"/>
                <a:cs typeface="Georgia"/>
              </a:rPr>
              <a:t>декабре </a:t>
            </a:r>
            <a:r>
              <a:rPr sz="1000" spc="-40" dirty="0">
                <a:latin typeface="Georgia"/>
                <a:cs typeface="Georgia"/>
              </a:rPr>
              <a:t>2019 </a:t>
            </a:r>
            <a:r>
              <a:rPr sz="1000" spc="-10" dirty="0">
                <a:latin typeface="Georgia"/>
                <a:cs typeface="Georgia"/>
              </a:rPr>
              <a:t>года в </a:t>
            </a:r>
            <a:r>
              <a:rPr sz="1000" spc="5" dirty="0">
                <a:latin typeface="Georgia"/>
                <a:cs typeface="Georgia"/>
              </a:rPr>
              <a:t>Ухане </a:t>
            </a:r>
            <a:r>
              <a:rPr sz="1000" spc="10" dirty="0">
                <a:latin typeface="Georgia"/>
                <a:cs typeface="Georgia"/>
              </a:rPr>
              <a:t> </a:t>
            </a:r>
            <a:r>
              <a:rPr sz="1000" spc="5" dirty="0">
                <a:latin typeface="Georgia"/>
                <a:cs typeface="Georgia"/>
              </a:rPr>
              <a:t>(Китай), </a:t>
            </a:r>
            <a:r>
              <a:rPr sz="1000" spc="-15" dirty="0">
                <a:latin typeface="Georgia"/>
                <a:cs typeface="Georgia"/>
              </a:rPr>
              <a:t>заразила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более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775</a:t>
            </a:r>
            <a:r>
              <a:rPr sz="100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миллионов</a:t>
            </a:r>
            <a:r>
              <a:rPr sz="1000" spc="-3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человек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</a:t>
            </a:r>
            <a:r>
              <a:rPr sz="1000" spc="-4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привела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15" dirty="0">
                <a:latin typeface="Georgia"/>
                <a:cs typeface="Georgia"/>
              </a:rPr>
              <a:t>к  </a:t>
            </a:r>
            <a:r>
              <a:rPr sz="1000" spc="-35" dirty="0">
                <a:latin typeface="Georgia"/>
                <a:cs typeface="Georgia"/>
              </a:rPr>
              <a:t>более</a:t>
            </a:r>
            <a:r>
              <a:rPr sz="1000" spc="17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чем</a:t>
            </a:r>
            <a:r>
              <a:rPr sz="1000" spc="19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10</a:t>
            </a:r>
            <a:r>
              <a:rPr sz="1000" spc="21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миллионам </a:t>
            </a:r>
            <a:r>
              <a:rPr sz="1000" spc="-3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смертей </a:t>
            </a:r>
            <a:r>
              <a:rPr sz="1000" spc="-45" dirty="0">
                <a:latin typeface="Georgia"/>
                <a:cs typeface="Georgia"/>
              </a:rPr>
              <a:t>по </a:t>
            </a:r>
            <a:r>
              <a:rPr sz="1000" spc="-20" dirty="0">
                <a:latin typeface="Georgia"/>
                <a:cs typeface="Georgia"/>
              </a:rPr>
              <a:t>всему </a:t>
            </a:r>
            <a:r>
              <a:rPr sz="1000" spc="-35" dirty="0">
                <a:latin typeface="Georgia"/>
                <a:cs typeface="Georgia"/>
              </a:rPr>
              <a:t>миру. </a:t>
            </a:r>
            <a:r>
              <a:rPr sz="1000" spc="-40" dirty="0">
                <a:latin typeface="Georgia"/>
                <a:cs typeface="Georgia"/>
              </a:rPr>
              <a:t>По </a:t>
            </a:r>
            <a:r>
              <a:rPr sz="1000" spc="-25" dirty="0">
                <a:latin typeface="Georgia"/>
                <a:cs typeface="Georgia"/>
              </a:rPr>
              <a:t>предварительным </a:t>
            </a:r>
            <a:r>
              <a:rPr sz="1000" spc="-35" dirty="0">
                <a:latin typeface="Georgia"/>
                <a:cs typeface="Georgia"/>
              </a:rPr>
              <a:t>оценкам, </a:t>
            </a:r>
            <a:r>
              <a:rPr sz="1000" spc="-30" dirty="0">
                <a:latin typeface="Georgia"/>
                <a:cs typeface="Georgia"/>
              </a:rPr>
              <a:t>глобальные </a:t>
            </a:r>
            <a:r>
              <a:rPr sz="1000" spc="-40" dirty="0">
                <a:latin typeface="Georgia"/>
                <a:cs typeface="Georgia"/>
              </a:rPr>
              <a:t>экономические </a:t>
            </a:r>
            <a:r>
              <a:rPr sz="1000" spc="-25" dirty="0">
                <a:latin typeface="Georgia"/>
                <a:cs typeface="Georgia"/>
              </a:rPr>
              <a:t>издержки 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пандемии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составляют</a:t>
            </a:r>
            <a:r>
              <a:rPr sz="100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около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35</a:t>
            </a:r>
            <a:r>
              <a:rPr sz="1000" spc="-3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трлн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долларов.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5" dirty="0">
                <a:latin typeface="Georgia"/>
                <a:cs typeface="Georgia"/>
              </a:rPr>
              <a:t>Учитывая</a:t>
            </a:r>
            <a:r>
              <a:rPr sz="1000" spc="1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огромные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человеческие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 </a:t>
            </a:r>
            <a:r>
              <a:rPr sz="1000" spc="-4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экономические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последствия, </a:t>
            </a:r>
            <a:r>
              <a:rPr sz="1000" spc="-20" dirty="0">
                <a:latin typeface="Georgia"/>
                <a:cs typeface="Georgia"/>
              </a:rPr>
              <a:t>вспышка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20" dirty="0">
                <a:latin typeface="Georgia"/>
                <a:cs typeface="Georgia"/>
              </a:rPr>
              <a:t>COVID-19 </a:t>
            </a:r>
            <a:r>
              <a:rPr sz="1000" spc="-15" dirty="0">
                <a:latin typeface="Georgia"/>
                <a:cs typeface="Georgia"/>
              </a:rPr>
              <a:t>вызвала</a:t>
            </a:r>
            <a:r>
              <a:rPr sz="1000" spc="-10" dirty="0">
                <a:latin typeface="Georgia"/>
                <a:cs typeface="Georgia"/>
              </a:rPr>
              <a:t> поток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новостей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</a:t>
            </a:r>
            <a:r>
              <a:rPr sz="1000" spc="-4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мнений.</a:t>
            </a:r>
            <a:r>
              <a:rPr sz="1000" spc="170" dirty="0">
                <a:latin typeface="Georgia"/>
                <a:cs typeface="Georgia"/>
              </a:rPr>
              <a:t> </a:t>
            </a:r>
            <a:r>
              <a:rPr sz="1000" spc="30" dirty="0">
                <a:latin typeface="Georgia"/>
                <a:cs typeface="Georgia"/>
              </a:rPr>
              <a:t>Это </a:t>
            </a:r>
            <a:r>
              <a:rPr sz="1000" spc="35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также </a:t>
            </a:r>
            <a:r>
              <a:rPr sz="1000" spc="-30" dirty="0">
                <a:latin typeface="Georgia"/>
                <a:cs typeface="Georgia"/>
              </a:rPr>
              <a:t>вызвало </a:t>
            </a:r>
            <a:r>
              <a:rPr sz="1000" spc="-25" dirty="0">
                <a:latin typeface="Georgia"/>
                <a:cs typeface="Georgia"/>
              </a:rPr>
              <a:t>ответные </a:t>
            </a:r>
            <a:r>
              <a:rPr sz="1000" spc="-35" dirty="0">
                <a:latin typeface="Georgia"/>
                <a:cs typeface="Georgia"/>
              </a:rPr>
              <a:t>меры </a:t>
            </a:r>
            <a:r>
              <a:rPr sz="1000" spc="-20" dirty="0">
                <a:latin typeface="Georgia"/>
                <a:cs typeface="Georgia"/>
              </a:rPr>
              <a:t>государственной </a:t>
            </a:r>
            <a:r>
              <a:rPr sz="1000" spc="-25" dirty="0">
                <a:latin typeface="Georgia"/>
                <a:cs typeface="Georgia"/>
              </a:rPr>
              <a:t>политики, </a:t>
            </a:r>
            <a:r>
              <a:rPr sz="1000" spc="-20" dirty="0">
                <a:latin typeface="Georgia"/>
                <a:cs typeface="Georgia"/>
              </a:rPr>
              <a:t>такие </a:t>
            </a:r>
            <a:r>
              <a:rPr sz="1000" spc="-10" dirty="0">
                <a:latin typeface="Georgia"/>
                <a:cs typeface="Georgia"/>
              </a:rPr>
              <a:t>как </a:t>
            </a:r>
            <a:r>
              <a:rPr sz="1000" spc="-25" dirty="0">
                <a:latin typeface="Georgia"/>
                <a:cs typeface="Georgia"/>
              </a:rPr>
              <a:t>обязательное </a:t>
            </a:r>
            <a:r>
              <a:rPr sz="1000" spc="-20" dirty="0">
                <a:latin typeface="Georgia"/>
                <a:cs typeface="Georgia"/>
              </a:rPr>
              <a:t>закрытие 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территорий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</a:t>
            </a:r>
            <a:r>
              <a:rPr sz="1000" spc="-4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карантин.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Крупные</a:t>
            </a:r>
            <a:r>
              <a:rPr sz="1000" spc="229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события,</a:t>
            </a:r>
            <a:r>
              <a:rPr sz="1000" spc="22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такие</a:t>
            </a:r>
            <a:r>
              <a:rPr sz="1000" spc="210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как</a:t>
            </a:r>
            <a:r>
              <a:rPr sz="1000" spc="24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пандемия</a:t>
            </a:r>
            <a:r>
              <a:rPr sz="1000" spc="195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часто</a:t>
            </a:r>
            <a:r>
              <a:rPr sz="1000" spc="245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затмевают</a:t>
            </a:r>
            <a:r>
              <a:rPr sz="1000" spc="229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все </a:t>
            </a:r>
            <a:r>
              <a:rPr sz="1000" spc="-15" dirty="0">
                <a:latin typeface="Georgia"/>
                <a:cs typeface="Georgia"/>
              </a:rPr>
              <a:t> другие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события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в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средствах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массовой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информации.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Постоянный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приток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новостей,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связанных 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с</a:t>
            </a:r>
            <a:r>
              <a:rPr sz="100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пандемией,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может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вызвать</a:t>
            </a:r>
            <a:r>
              <a:rPr sz="100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беспокойство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45" dirty="0">
                <a:latin typeface="Georgia"/>
                <a:cs typeface="Georgia"/>
              </a:rPr>
              <a:t>у</a:t>
            </a:r>
            <a:r>
              <a:rPr sz="1000" spc="5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инвесторов,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влияя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на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их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инвестиционные 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решения. </a:t>
            </a:r>
            <a:r>
              <a:rPr sz="1000" spc="-50" dirty="0">
                <a:latin typeface="Georgia"/>
                <a:cs typeface="Georgia"/>
              </a:rPr>
              <a:t>Подобные </a:t>
            </a:r>
            <a:r>
              <a:rPr sz="1000" spc="-35" dirty="0">
                <a:latin typeface="Georgia"/>
                <a:cs typeface="Georgia"/>
              </a:rPr>
              <a:t>настроения </a:t>
            </a:r>
            <a:r>
              <a:rPr sz="1000" spc="-30" dirty="0">
                <a:latin typeface="Georgia"/>
                <a:cs typeface="Georgia"/>
              </a:rPr>
              <a:t>оказывают </a:t>
            </a:r>
            <a:r>
              <a:rPr sz="1000" spc="-35" dirty="0">
                <a:latin typeface="Georgia"/>
                <a:cs typeface="Georgia"/>
              </a:rPr>
              <a:t>существенное </a:t>
            </a:r>
            <a:r>
              <a:rPr sz="1000" spc="-50" dirty="0">
                <a:latin typeface="Georgia"/>
                <a:cs typeface="Georgia"/>
              </a:rPr>
              <a:t>влияние </a:t>
            </a:r>
            <a:r>
              <a:rPr sz="1000" spc="-40" dirty="0">
                <a:latin typeface="Georgia"/>
                <a:cs typeface="Georgia"/>
              </a:rPr>
              <a:t>на </a:t>
            </a:r>
            <a:r>
              <a:rPr sz="1000" spc="-30" dirty="0">
                <a:latin typeface="Georgia"/>
                <a:cs typeface="Georgia"/>
              </a:rPr>
              <a:t>торговлю </a:t>
            </a:r>
            <a:r>
              <a:rPr sz="1000" spc="-40" dirty="0">
                <a:latin typeface="Georgia"/>
                <a:cs typeface="Georgia"/>
              </a:rPr>
              <a:t>на финансовых </a:t>
            </a:r>
            <a:r>
              <a:rPr sz="1000" spc="-3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рынках. </a:t>
            </a:r>
            <a:r>
              <a:rPr sz="1000" spc="-20" dirty="0">
                <a:latin typeface="Georgia"/>
                <a:cs typeface="Georgia"/>
              </a:rPr>
              <a:t>Аналогичным образом, ограничительная политика </a:t>
            </a:r>
            <a:r>
              <a:rPr sz="1000" spc="-5" dirty="0">
                <a:latin typeface="Georgia"/>
                <a:cs typeface="Georgia"/>
              </a:rPr>
              <a:t>правительства </a:t>
            </a:r>
            <a:r>
              <a:rPr sz="1000" spc="-15" dirty="0">
                <a:latin typeface="Georgia"/>
                <a:cs typeface="Georgia"/>
              </a:rPr>
              <a:t>может </a:t>
            </a:r>
            <a:r>
              <a:rPr sz="1000" spc="-5" dirty="0">
                <a:latin typeface="Georgia"/>
                <a:cs typeface="Georgia"/>
              </a:rPr>
              <a:t>вызвать </a:t>
            </a:r>
            <a:r>
              <a:rPr sz="100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неопределенность, </a:t>
            </a:r>
            <a:r>
              <a:rPr sz="1000" spc="-20" dirty="0">
                <a:latin typeface="Georgia"/>
                <a:cs typeface="Georgia"/>
              </a:rPr>
              <a:t>которая </a:t>
            </a:r>
            <a:r>
              <a:rPr sz="1000" spc="-25" dirty="0">
                <a:latin typeface="Georgia"/>
                <a:cs typeface="Georgia"/>
              </a:rPr>
              <a:t>может </a:t>
            </a:r>
            <a:r>
              <a:rPr sz="1000" spc="-20" dirty="0">
                <a:latin typeface="Georgia"/>
                <a:cs typeface="Georgia"/>
              </a:rPr>
              <a:t>стимулировать </a:t>
            </a:r>
            <a:r>
              <a:rPr sz="1000" spc="-35" dirty="0">
                <a:latin typeface="Georgia"/>
                <a:cs typeface="Georgia"/>
              </a:rPr>
              <a:t>восстановление </a:t>
            </a:r>
            <a:r>
              <a:rPr sz="1000" spc="-15" dirty="0">
                <a:latin typeface="Georgia"/>
                <a:cs typeface="Georgia"/>
              </a:rPr>
              <a:t>портфеля </a:t>
            </a:r>
            <a:r>
              <a:rPr sz="1000" spc="-60" dirty="0">
                <a:latin typeface="Georgia"/>
                <a:cs typeface="Georgia"/>
              </a:rPr>
              <a:t>и</a:t>
            </a:r>
            <a:r>
              <a:rPr sz="1000" spc="-5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ненормальную 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торговую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активность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60" dirty="0">
                <a:latin typeface="Georgia"/>
                <a:cs typeface="Georgia"/>
              </a:rPr>
              <a:t>и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дестабилизировать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рынки.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000" dirty="0">
              <a:latin typeface="Georgia"/>
              <a:cs typeface="Georgia"/>
            </a:endParaRPr>
          </a:p>
          <a:p>
            <a:pPr marL="27940" marR="5080" algn="just">
              <a:lnSpc>
                <a:spcPct val="144300"/>
              </a:lnSpc>
            </a:pPr>
            <a:r>
              <a:rPr sz="1000" dirty="0">
                <a:latin typeface="Georgia"/>
                <a:cs typeface="Georgia"/>
              </a:rPr>
              <a:t>Волатильность </a:t>
            </a:r>
            <a:r>
              <a:rPr sz="1000" spc="-10" dirty="0">
                <a:latin typeface="Georgia"/>
                <a:cs typeface="Georgia"/>
              </a:rPr>
              <a:t>является </a:t>
            </a:r>
            <a:r>
              <a:rPr sz="1000" spc="-15" dirty="0">
                <a:latin typeface="Georgia"/>
                <a:cs typeface="Georgia"/>
              </a:rPr>
              <a:t>важной характеристикой финансовых </a:t>
            </a:r>
            <a:r>
              <a:rPr sz="1000" spc="-20" dirty="0">
                <a:latin typeface="Georgia"/>
                <a:cs typeface="Georgia"/>
              </a:rPr>
              <a:t>рынков. </a:t>
            </a:r>
            <a:r>
              <a:rPr sz="1000" spc="30" dirty="0">
                <a:latin typeface="Georgia"/>
                <a:cs typeface="Georgia"/>
              </a:rPr>
              <a:t>Этот </a:t>
            </a:r>
            <a:r>
              <a:rPr sz="1000" spc="5" dirty="0">
                <a:latin typeface="Georgia"/>
                <a:cs typeface="Georgia"/>
              </a:rPr>
              <a:t>фактор, </a:t>
            </a:r>
            <a:r>
              <a:rPr sz="1000" spc="-5" dirty="0">
                <a:latin typeface="Georgia"/>
                <a:cs typeface="Georgia"/>
              </a:rPr>
              <a:t>как </a:t>
            </a:r>
            <a:r>
              <a:rPr sz="100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правило,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ухудшается </a:t>
            </a:r>
            <a:r>
              <a:rPr sz="1000" spc="-15" dirty="0">
                <a:latin typeface="Georgia"/>
                <a:cs typeface="Georgia"/>
              </a:rPr>
              <a:t>в </a:t>
            </a:r>
            <a:r>
              <a:rPr sz="1000" spc="-20" dirty="0">
                <a:latin typeface="Georgia"/>
                <a:cs typeface="Georgia"/>
              </a:rPr>
              <a:t>неблагоприятных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рыночных</a:t>
            </a:r>
            <a:r>
              <a:rPr sz="1000" spc="19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условиях. </a:t>
            </a:r>
            <a:r>
              <a:rPr sz="1000" spc="-20" dirty="0">
                <a:latin typeface="Georgia"/>
                <a:cs typeface="Georgia"/>
              </a:rPr>
              <a:t>Ликвидность</a:t>
            </a:r>
            <a:r>
              <a:rPr sz="1000" spc="20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явялется </a:t>
            </a:r>
            <a:r>
              <a:rPr sz="1000" spc="-45" dirty="0">
                <a:latin typeface="Georgia"/>
                <a:cs typeface="Georgia"/>
              </a:rPr>
              <a:t>одним </a:t>
            </a:r>
            <a:r>
              <a:rPr sz="1000" spc="-4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из </a:t>
            </a:r>
            <a:r>
              <a:rPr sz="1000" spc="-20" dirty="0">
                <a:latin typeface="Georgia"/>
                <a:cs typeface="Georgia"/>
              </a:rPr>
              <a:t>важнейших </a:t>
            </a:r>
            <a:r>
              <a:rPr sz="1000" spc="-5" dirty="0">
                <a:latin typeface="Georgia"/>
                <a:cs typeface="Georgia"/>
              </a:rPr>
              <a:t>факторов </a:t>
            </a:r>
            <a:r>
              <a:rPr sz="1000" spc="-20" dirty="0">
                <a:latin typeface="Georgia"/>
                <a:cs typeface="Georgia"/>
              </a:rPr>
              <a:t>политики </a:t>
            </a:r>
            <a:r>
              <a:rPr sz="1000" spc="-25" dirty="0">
                <a:latin typeface="Georgia"/>
                <a:cs typeface="Georgia"/>
              </a:rPr>
              <a:t>во </a:t>
            </a:r>
            <a:r>
              <a:rPr sz="1000" spc="-20" dirty="0">
                <a:latin typeface="Georgia"/>
                <a:cs typeface="Georgia"/>
              </a:rPr>
              <a:t>время </a:t>
            </a:r>
            <a:r>
              <a:rPr sz="1000" spc="-15" dirty="0">
                <a:latin typeface="Georgia"/>
                <a:cs typeface="Georgia"/>
              </a:rPr>
              <a:t>финансовых кризисов. </a:t>
            </a:r>
            <a:r>
              <a:rPr sz="1000" spc="-20" dirty="0">
                <a:latin typeface="Georgia"/>
                <a:cs typeface="Georgia"/>
              </a:rPr>
              <a:t>Аналогичным </a:t>
            </a:r>
            <a:r>
              <a:rPr sz="1000" spc="-25" dirty="0">
                <a:latin typeface="Georgia"/>
                <a:cs typeface="Georgia"/>
              </a:rPr>
              <a:t>образом, </a:t>
            </a:r>
            <a:r>
              <a:rPr sz="1000" spc="-20" dirty="0">
                <a:latin typeface="Georgia"/>
                <a:cs typeface="Georgia"/>
              </a:rPr>
              <a:t> известно, </a:t>
            </a:r>
            <a:r>
              <a:rPr sz="1000" spc="-5" dirty="0">
                <a:latin typeface="Georgia"/>
                <a:cs typeface="Georgia"/>
              </a:rPr>
              <a:t>что </a:t>
            </a:r>
            <a:r>
              <a:rPr sz="1000" spc="-25" dirty="0">
                <a:latin typeface="Georgia"/>
                <a:cs typeface="Georgia"/>
              </a:rPr>
              <a:t>неопределенность негативно </a:t>
            </a:r>
            <a:r>
              <a:rPr sz="1000" spc="-15" dirty="0">
                <a:latin typeface="Georgia"/>
                <a:cs typeface="Georgia"/>
              </a:rPr>
              <a:t>влияет </a:t>
            </a:r>
            <a:r>
              <a:rPr sz="1000" spc="-25" dirty="0">
                <a:latin typeface="Georgia"/>
                <a:cs typeface="Georgia"/>
              </a:rPr>
              <a:t>на </a:t>
            </a:r>
            <a:r>
              <a:rPr sz="1000" spc="-15" dirty="0">
                <a:latin typeface="Georgia"/>
                <a:cs typeface="Georgia"/>
              </a:rPr>
              <a:t>волатильность фондовых </a:t>
            </a:r>
            <a:r>
              <a:rPr sz="1000" spc="-20" dirty="0">
                <a:latin typeface="Georgia"/>
                <a:cs typeface="Georgia"/>
              </a:rPr>
              <a:t>рынков. </a:t>
            </a:r>
            <a:r>
              <a:rPr sz="1000" spc="-15" dirty="0">
                <a:latin typeface="Georgia"/>
                <a:cs typeface="Georgia"/>
              </a:rPr>
              <a:t>Мы 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фокусируемся</a:t>
            </a:r>
            <a:r>
              <a:rPr sz="1000" spc="65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на</a:t>
            </a:r>
            <a:r>
              <a:rPr sz="1000" spc="7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трех</a:t>
            </a:r>
            <a:r>
              <a:rPr sz="1000" spc="6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аспектах</a:t>
            </a:r>
            <a:r>
              <a:rPr sz="1000" spc="65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пандемии</a:t>
            </a:r>
            <a:r>
              <a:rPr sz="1000" spc="7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коронавируса</a:t>
            </a:r>
            <a:r>
              <a:rPr sz="1000" spc="65" dirty="0">
                <a:latin typeface="Georgia"/>
                <a:cs typeface="Georgia"/>
              </a:rPr>
              <a:t> </a:t>
            </a:r>
            <a:r>
              <a:rPr sz="1000" spc="-65" dirty="0">
                <a:latin typeface="Georgia"/>
                <a:cs typeface="Georgia"/>
              </a:rPr>
              <a:t>и</a:t>
            </a:r>
            <a:r>
              <a:rPr sz="1000" spc="7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изучаем</a:t>
            </a:r>
            <a:r>
              <a:rPr sz="1000" spc="6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их</a:t>
            </a:r>
            <a:r>
              <a:rPr sz="1000" spc="70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влияние</a:t>
            </a:r>
            <a:r>
              <a:rPr sz="1000" spc="7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на</a:t>
            </a:r>
            <a:r>
              <a:rPr sz="1000" spc="6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ликвидность 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</a:t>
            </a:r>
            <a:r>
              <a:rPr sz="1000" spc="13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волатильность</a:t>
            </a:r>
            <a:r>
              <a:rPr sz="1000" spc="14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на</a:t>
            </a:r>
            <a:r>
              <a:rPr sz="1000" spc="14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уровне</a:t>
            </a:r>
            <a:r>
              <a:rPr sz="1000" spc="13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запасов</a:t>
            </a:r>
            <a:r>
              <a:rPr sz="1000" spc="14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в</a:t>
            </a:r>
            <a:r>
              <a:rPr sz="1000" spc="14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Фондовые</a:t>
            </a:r>
            <a:r>
              <a:rPr sz="1000" spc="13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рынки</a:t>
            </a:r>
            <a:r>
              <a:rPr sz="1000" spc="140" dirty="0">
                <a:latin typeface="Georgia"/>
                <a:cs typeface="Georgia"/>
              </a:rPr>
              <a:t> </a:t>
            </a:r>
            <a:r>
              <a:rPr sz="1000" spc="60" dirty="0">
                <a:latin typeface="Georgia"/>
                <a:cs typeface="Georgia"/>
              </a:rPr>
              <a:t>США.</a:t>
            </a:r>
            <a:r>
              <a:rPr sz="1000" spc="150" dirty="0">
                <a:latin typeface="Georgia"/>
                <a:cs typeface="Georgia"/>
              </a:rPr>
              <a:t> </a:t>
            </a:r>
            <a:r>
              <a:rPr sz="1000" spc="95" dirty="0">
                <a:latin typeface="Georgia"/>
                <a:cs typeface="Georgia"/>
              </a:rPr>
              <a:t>К</a:t>
            </a:r>
            <a:r>
              <a:rPr sz="1000" spc="14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этим</a:t>
            </a:r>
            <a:r>
              <a:rPr sz="1000" spc="13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аспектам</a:t>
            </a:r>
            <a:r>
              <a:rPr sz="1000" spc="14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относятся:</a:t>
            </a:r>
            <a:endParaRPr sz="1000" dirty="0">
              <a:latin typeface="Georgia"/>
              <a:cs typeface="Georgia"/>
            </a:endParaRPr>
          </a:p>
          <a:p>
            <a:pPr marL="27940" marR="21590" indent="-6985" algn="just">
              <a:lnSpc>
                <a:spcPct val="144300"/>
              </a:lnSpc>
            </a:pPr>
            <a:r>
              <a:rPr sz="1000" spc="40" dirty="0">
                <a:latin typeface="Georgia"/>
                <a:cs typeface="Georgia"/>
              </a:rPr>
              <a:t>1) </a:t>
            </a:r>
            <a:r>
              <a:rPr sz="1000" spc="-25" dirty="0">
                <a:latin typeface="Georgia"/>
                <a:cs typeface="Georgia"/>
              </a:rPr>
              <a:t>человеческие </a:t>
            </a:r>
            <a:r>
              <a:rPr sz="1000" spc="-20" dirty="0">
                <a:latin typeface="Georgia"/>
                <a:cs typeface="Georgia"/>
              </a:rPr>
              <a:t>издержки, т.е. </a:t>
            </a:r>
            <a:r>
              <a:rPr sz="1000" spc="-10" dirty="0">
                <a:latin typeface="Georgia"/>
                <a:cs typeface="Georgia"/>
              </a:rPr>
              <a:t>случаи </a:t>
            </a:r>
            <a:r>
              <a:rPr sz="1000" spc="-25" dirty="0">
                <a:latin typeface="Georgia"/>
                <a:cs typeface="Georgia"/>
              </a:rPr>
              <a:t>заболевания </a:t>
            </a:r>
            <a:r>
              <a:rPr sz="1000" spc="-55" dirty="0">
                <a:latin typeface="Georgia"/>
                <a:cs typeface="Georgia"/>
              </a:rPr>
              <a:t>и </a:t>
            </a:r>
            <a:r>
              <a:rPr sz="1000" spc="-20" dirty="0">
                <a:latin typeface="Georgia"/>
                <a:cs typeface="Georgia"/>
              </a:rPr>
              <a:t>смерти, </a:t>
            </a:r>
            <a:r>
              <a:rPr sz="1000" spc="-25" dirty="0">
                <a:latin typeface="Georgia"/>
                <a:cs typeface="Georgia"/>
              </a:rPr>
              <a:t>связанные </a:t>
            </a:r>
            <a:r>
              <a:rPr sz="1000" spc="-10" dirty="0">
                <a:latin typeface="Georgia"/>
                <a:cs typeface="Georgia"/>
              </a:rPr>
              <a:t>с </a:t>
            </a:r>
            <a:r>
              <a:rPr sz="1000" spc="-20" dirty="0">
                <a:latin typeface="Georgia"/>
                <a:cs typeface="Georgia"/>
              </a:rPr>
              <a:t>вирусом, </a:t>
            </a:r>
            <a:r>
              <a:rPr sz="1000" spc="-25" dirty="0">
                <a:latin typeface="Georgia"/>
                <a:cs typeface="Georgia"/>
              </a:rPr>
              <a:t>2) </a:t>
            </a:r>
            <a:r>
              <a:rPr sz="1000" spc="-45" dirty="0">
                <a:latin typeface="Georgia"/>
                <a:cs typeface="Georgia"/>
              </a:rPr>
              <a:t>общее </a:t>
            </a:r>
            <a:r>
              <a:rPr sz="1000" spc="-4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настроение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</a:t>
            </a:r>
            <a:r>
              <a:rPr sz="1000" spc="-4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паника,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связанные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с</a:t>
            </a:r>
            <a:r>
              <a:rPr sz="100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пандемией,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3)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ограничительные</a:t>
            </a:r>
            <a:r>
              <a:rPr sz="1000" spc="-20" dirty="0">
                <a:latin typeface="Georgia"/>
                <a:cs typeface="Georgia"/>
              </a:rPr>
              <a:t> меры,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принимаемые 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правительствами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в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виде</a:t>
            </a:r>
            <a:r>
              <a:rPr sz="1000" spc="-20" dirty="0">
                <a:latin typeface="Georgia"/>
                <a:cs typeface="Georgia"/>
              </a:rPr>
              <a:t> социального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дистанцирования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</a:t>
            </a:r>
            <a:r>
              <a:rPr sz="1000" spc="-4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карантина.</a:t>
            </a:r>
            <a:r>
              <a:rPr sz="1000" spc="-10" dirty="0">
                <a:latin typeface="Georgia"/>
                <a:cs typeface="Georgia"/>
              </a:rPr>
              <a:t> Мы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считаем,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что </a:t>
            </a:r>
            <a:r>
              <a:rPr sz="1000" spc="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сообщения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о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количестве</a:t>
            </a:r>
            <a:r>
              <a:rPr sz="1000" spc="20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подтвержденных</a:t>
            </a:r>
            <a:r>
              <a:rPr sz="1000" spc="210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случаев</a:t>
            </a:r>
            <a:r>
              <a:rPr sz="1000" spc="229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заболевания</a:t>
            </a:r>
            <a:r>
              <a:rPr sz="1000" spc="20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коронавирусом</a:t>
            </a:r>
            <a:r>
              <a:rPr sz="1000" spc="204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</a:t>
            </a:r>
            <a:r>
              <a:rPr sz="1000" spc="14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смертей 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от</a:t>
            </a:r>
            <a:r>
              <a:rPr sz="1000" spc="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него,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общие</a:t>
            </a:r>
            <a:r>
              <a:rPr sz="1000" spc="-3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негативные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настроения,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вызванные</a:t>
            </a:r>
            <a:r>
              <a:rPr sz="1000" spc="-20" dirty="0">
                <a:latin typeface="Georgia"/>
                <a:cs typeface="Georgia"/>
              </a:rPr>
              <a:t> новостями,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снижение</a:t>
            </a:r>
            <a:r>
              <a:rPr sz="1000" spc="-25" dirty="0">
                <a:latin typeface="Georgia"/>
                <a:cs typeface="Georgia"/>
              </a:rPr>
              <a:t> мобильности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и </a:t>
            </a:r>
            <a:r>
              <a:rPr sz="1000" spc="-4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ограничительные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правительственные</a:t>
            </a:r>
            <a:r>
              <a:rPr sz="1000" spc="18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постановления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оказывают</a:t>
            </a:r>
            <a:r>
              <a:rPr sz="1000" spc="20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негативное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влияние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на</a:t>
            </a:r>
            <a:endParaRPr sz="1000" dirty="0">
              <a:latin typeface="Georgia"/>
              <a:cs typeface="Georgia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B1F9D0-811F-3AD7-3FD4-7ED3E54B8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8108" y="15547"/>
            <a:ext cx="4572001" cy="121227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21429" y="1057154"/>
            <a:ext cx="4843462" cy="2178843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42313" y="3352800"/>
            <a:ext cx="5501640" cy="42722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1000" spc="-15" dirty="0">
                <a:latin typeface="Georgia"/>
                <a:cs typeface="Georgia"/>
              </a:rPr>
              <a:t>Figure</a:t>
            </a:r>
            <a:r>
              <a:rPr sz="1000" spc="75" dirty="0">
                <a:latin typeface="Georgia"/>
                <a:cs typeface="Georgia"/>
              </a:rPr>
              <a:t> </a:t>
            </a:r>
            <a:r>
              <a:rPr sz="1000" spc="10" dirty="0">
                <a:latin typeface="Georgia"/>
                <a:cs typeface="Georgia"/>
              </a:rPr>
              <a:t>1:</a:t>
            </a:r>
            <a:r>
              <a:rPr sz="1000" spc="8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Summary</a:t>
            </a:r>
            <a:r>
              <a:rPr sz="1000" spc="75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statistics.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 dirty="0">
              <a:latin typeface="Georgia"/>
              <a:cs typeface="Georgia"/>
            </a:endParaRPr>
          </a:p>
          <a:p>
            <a:pPr marL="29845" marR="29209" algn="just">
              <a:lnSpc>
                <a:spcPct val="144300"/>
              </a:lnSpc>
            </a:pPr>
            <a:r>
              <a:rPr sz="1000" spc="-10" dirty="0">
                <a:latin typeface="Georgia"/>
                <a:cs typeface="Georgia"/>
              </a:rPr>
              <a:t>волатильность </a:t>
            </a:r>
            <a:r>
              <a:rPr sz="1000" spc="-20" dirty="0">
                <a:latin typeface="Georgia"/>
                <a:cs typeface="Georgia"/>
              </a:rPr>
              <a:t>фондового </a:t>
            </a:r>
            <a:r>
              <a:rPr sz="1000" spc="-15" dirty="0">
                <a:latin typeface="Georgia"/>
                <a:cs typeface="Georgia"/>
              </a:rPr>
              <a:t>рынка.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Остальная </a:t>
            </a:r>
            <a:r>
              <a:rPr sz="1000" spc="10" dirty="0">
                <a:latin typeface="Georgia"/>
                <a:cs typeface="Georgia"/>
              </a:rPr>
              <a:t>часть </a:t>
            </a:r>
            <a:r>
              <a:rPr sz="1000" spc="-10" dirty="0">
                <a:latin typeface="Georgia"/>
                <a:cs typeface="Georgia"/>
              </a:rPr>
              <a:t>этого </a:t>
            </a:r>
            <a:r>
              <a:rPr sz="1000" spc="-20" dirty="0">
                <a:latin typeface="Georgia"/>
                <a:cs typeface="Georgia"/>
              </a:rPr>
              <a:t>исследования </a:t>
            </a:r>
            <a:r>
              <a:rPr sz="1000" spc="-25" dirty="0">
                <a:latin typeface="Georgia"/>
                <a:cs typeface="Georgia"/>
              </a:rPr>
              <a:t>изложена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ниже.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65" dirty="0">
                <a:latin typeface="Georgia"/>
                <a:cs typeface="Georgia"/>
              </a:rPr>
              <a:t>В </a:t>
            </a:r>
            <a:r>
              <a:rPr sz="1000" spc="7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разделе </a:t>
            </a:r>
            <a:r>
              <a:rPr sz="1000" spc="-50" dirty="0">
                <a:latin typeface="Georgia"/>
                <a:cs typeface="Georgia"/>
              </a:rPr>
              <a:t>3 </a:t>
            </a:r>
            <a:r>
              <a:rPr sz="1000" spc="-10" dirty="0">
                <a:latin typeface="Georgia"/>
                <a:cs typeface="Georgia"/>
              </a:rPr>
              <a:t>рассматриваются </a:t>
            </a:r>
            <a:r>
              <a:rPr sz="1000" spc="-30" dirty="0">
                <a:latin typeface="Georgia"/>
                <a:cs typeface="Georgia"/>
              </a:rPr>
              <a:t>данные </a:t>
            </a:r>
            <a:r>
              <a:rPr sz="1000" spc="-55" dirty="0">
                <a:latin typeface="Georgia"/>
                <a:cs typeface="Georgia"/>
              </a:rPr>
              <a:t>и </a:t>
            </a:r>
            <a:r>
              <a:rPr sz="1000" spc="-25" dirty="0">
                <a:latin typeface="Georgia"/>
                <a:cs typeface="Georgia"/>
              </a:rPr>
              <a:t>методология; </a:t>
            </a:r>
            <a:r>
              <a:rPr sz="1000" spc="-15" dirty="0">
                <a:latin typeface="Georgia"/>
                <a:cs typeface="Georgia"/>
              </a:rPr>
              <a:t>в </a:t>
            </a:r>
            <a:r>
              <a:rPr sz="1000" spc="-20" dirty="0">
                <a:latin typeface="Georgia"/>
                <a:cs typeface="Georgia"/>
              </a:rPr>
              <a:t>разделе </a:t>
            </a:r>
            <a:r>
              <a:rPr sz="1000" spc="-60" dirty="0">
                <a:latin typeface="Georgia"/>
                <a:cs typeface="Georgia"/>
              </a:rPr>
              <a:t>4 </a:t>
            </a:r>
            <a:r>
              <a:rPr sz="1000" spc="-25" dirty="0">
                <a:latin typeface="Georgia"/>
                <a:cs typeface="Georgia"/>
              </a:rPr>
              <a:t>представлены </a:t>
            </a:r>
            <a:r>
              <a:rPr sz="1000" spc="-30" dirty="0">
                <a:latin typeface="Georgia"/>
                <a:cs typeface="Georgia"/>
              </a:rPr>
              <a:t>эмпирические 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результаты</a:t>
            </a:r>
            <a:r>
              <a:rPr sz="1000" spc="85" dirty="0">
                <a:latin typeface="Georgia"/>
                <a:cs typeface="Georgia"/>
              </a:rPr>
              <a:t> </a:t>
            </a:r>
            <a:r>
              <a:rPr sz="1000" spc="-60" dirty="0">
                <a:latin typeface="Georgia"/>
                <a:cs typeface="Georgia"/>
              </a:rPr>
              <a:t>и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модели,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а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в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разделе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5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сделаны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выводы.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</a:pPr>
            <a:endParaRPr sz="1050" dirty="0">
              <a:latin typeface="Georgia"/>
              <a:cs typeface="Georgia"/>
            </a:endParaRPr>
          </a:p>
          <a:p>
            <a:pPr marL="20955" marR="5080" indent="8255" algn="just">
              <a:lnSpc>
                <a:spcPct val="144300"/>
              </a:lnSpc>
            </a:pPr>
            <a:r>
              <a:rPr sz="1000" spc="45" dirty="0">
                <a:latin typeface="Georgia"/>
                <a:cs typeface="Georgia"/>
              </a:rPr>
              <a:t>В </a:t>
            </a:r>
            <a:r>
              <a:rPr sz="1000" spc="-40" dirty="0">
                <a:latin typeface="Georgia"/>
                <a:cs typeface="Georgia"/>
              </a:rPr>
              <a:t>таблице </a:t>
            </a:r>
            <a:r>
              <a:rPr sz="1000" spc="-50" dirty="0">
                <a:latin typeface="Georgia"/>
                <a:cs typeface="Georgia"/>
              </a:rPr>
              <a:t>выше </a:t>
            </a:r>
            <a:r>
              <a:rPr sz="1000" spc="-15" dirty="0">
                <a:latin typeface="Georgia"/>
                <a:cs typeface="Georgia"/>
              </a:rPr>
              <a:t>(Figure </a:t>
            </a:r>
            <a:r>
              <a:rPr sz="1000" spc="35" dirty="0">
                <a:latin typeface="Georgia"/>
                <a:cs typeface="Georgia"/>
              </a:rPr>
              <a:t>1) </a:t>
            </a:r>
            <a:r>
              <a:rPr sz="1000" spc="-35" dirty="0">
                <a:latin typeface="Georgia"/>
                <a:cs typeface="Georgia"/>
              </a:rPr>
              <a:t>представлены </a:t>
            </a:r>
            <a:r>
              <a:rPr sz="1000" spc="-30" dirty="0">
                <a:latin typeface="Georgia"/>
                <a:cs typeface="Georgia"/>
              </a:rPr>
              <a:t>статистические </a:t>
            </a:r>
            <a:r>
              <a:rPr sz="1000" spc="-35" dirty="0">
                <a:latin typeface="Georgia"/>
                <a:cs typeface="Georgia"/>
              </a:rPr>
              <a:t>данные, </a:t>
            </a:r>
            <a:r>
              <a:rPr sz="1000" spc="-55" dirty="0">
                <a:latin typeface="Georgia"/>
                <a:cs typeface="Georgia"/>
              </a:rPr>
              <a:t>обобщающие </a:t>
            </a:r>
            <a:r>
              <a:rPr sz="1000" spc="-30" dirty="0">
                <a:latin typeface="Georgia"/>
                <a:cs typeface="Georgia"/>
              </a:rPr>
              <a:t>нашу </a:t>
            </a:r>
            <a:r>
              <a:rPr sz="1000" spc="-35" dirty="0">
                <a:latin typeface="Georgia"/>
                <a:cs typeface="Georgia"/>
              </a:rPr>
              <a:t>выборку. </a:t>
            </a:r>
            <a:r>
              <a:rPr sz="1000" spc="-30" dirty="0">
                <a:latin typeface="Georgia"/>
                <a:cs typeface="Georgia"/>
              </a:rPr>
              <a:t> </a:t>
            </a:r>
            <a:r>
              <a:rPr sz="1000" spc="45" dirty="0">
                <a:latin typeface="Georgia"/>
                <a:cs typeface="Georgia"/>
              </a:rPr>
              <a:t>CASES </a:t>
            </a:r>
            <a:r>
              <a:rPr sz="1000" dirty="0">
                <a:latin typeface="Georgia"/>
                <a:cs typeface="Georgia"/>
              </a:rPr>
              <a:t>отражает </a:t>
            </a:r>
            <a:r>
              <a:rPr sz="1000" spc="-25" dirty="0">
                <a:latin typeface="Georgia"/>
                <a:cs typeface="Georgia"/>
              </a:rPr>
              <a:t>число людей, инфицированных </a:t>
            </a:r>
            <a:r>
              <a:rPr sz="1000" spc="-20" dirty="0">
                <a:latin typeface="Georgia"/>
                <a:cs typeface="Georgia"/>
              </a:rPr>
              <a:t>коронавирусом. </a:t>
            </a:r>
            <a:r>
              <a:rPr sz="1000" spc="20" dirty="0">
                <a:latin typeface="Georgia"/>
                <a:cs typeface="Georgia"/>
              </a:rPr>
              <a:t>DEATHS </a:t>
            </a:r>
            <a:r>
              <a:rPr sz="1000" dirty="0">
                <a:latin typeface="Georgia"/>
                <a:cs typeface="Georgia"/>
              </a:rPr>
              <a:t>отражает </a:t>
            </a:r>
            <a:r>
              <a:rPr sz="1000" spc="-25" dirty="0">
                <a:latin typeface="Georgia"/>
                <a:cs typeface="Georgia"/>
              </a:rPr>
              <a:t>число 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людей, </a:t>
            </a:r>
            <a:r>
              <a:rPr sz="1000" spc="-20" dirty="0">
                <a:latin typeface="Georgia"/>
                <a:cs typeface="Georgia"/>
              </a:rPr>
              <a:t>которые </a:t>
            </a:r>
            <a:r>
              <a:rPr sz="1000" spc="-30" dirty="0">
                <a:latin typeface="Georgia"/>
                <a:cs typeface="Georgia"/>
              </a:rPr>
              <a:t>погибли</a:t>
            </a:r>
            <a:r>
              <a:rPr sz="1000" spc="-25" dirty="0">
                <a:latin typeface="Georgia"/>
                <a:cs typeface="Georgia"/>
              </a:rPr>
              <a:t> из-за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осложнений, </a:t>
            </a:r>
            <a:r>
              <a:rPr sz="1000" spc="-10" dirty="0">
                <a:latin typeface="Georgia"/>
                <a:cs typeface="Georgia"/>
              </a:rPr>
              <a:t>связанных </a:t>
            </a:r>
            <a:r>
              <a:rPr sz="1000" spc="-5" dirty="0">
                <a:latin typeface="Georgia"/>
                <a:cs typeface="Georgia"/>
              </a:rPr>
              <a:t>с </a:t>
            </a:r>
            <a:r>
              <a:rPr sz="1000" spc="-20" dirty="0">
                <a:latin typeface="Georgia"/>
                <a:cs typeface="Georgia"/>
              </a:rPr>
              <a:t>коронавирусом.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45" dirty="0">
                <a:latin typeface="Georgia"/>
                <a:cs typeface="Georgia"/>
              </a:rPr>
              <a:t>MOBILITY </a:t>
            </a:r>
            <a:r>
              <a:rPr sz="1000" spc="-35" dirty="0">
                <a:latin typeface="Georgia"/>
                <a:cs typeface="Georgia"/>
              </a:rPr>
              <a:t>-</a:t>
            </a:r>
            <a:r>
              <a:rPr sz="1000" spc="-3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это 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сумма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индексов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запретов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в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области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тороговли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65" dirty="0">
                <a:latin typeface="Georgia"/>
                <a:cs typeface="Georgia"/>
              </a:rPr>
              <a:t>и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отдыха,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в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продуктовых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магазинах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65" dirty="0">
                <a:latin typeface="Georgia"/>
                <a:cs typeface="Georgia"/>
              </a:rPr>
              <a:t>и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аптеках, 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в парках </a:t>
            </a:r>
            <a:r>
              <a:rPr sz="1000" spc="-65" dirty="0">
                <a:latin typeface="Georgia"/>
                <a:cs typeface="Georgia"/>
              </a:rPr>
              <a:t>и </a:t>
            </a:r>
            <a:r>
              <a:rPr sz="1000" spc="-30" dirty="0">
                <a:latin typeface="Georgia"/>
                <a:cs typeface="Georgia"/>
              </a:rPr>
              <a:t>транзитов </a:t>
            </a:r>
            <a:r>
              <a:rPr sz="1000" spc="-25" dirty="0">
                <a:latin typeface="Georgia"/>
                <a:cs typeface="Georgia"/>
              </a:rPr>
              <a:t>в </a:t>
            </a:r>
            <a:r>
              <a:rPr sz="1000" spc="35" dirty="0">
                <a:latin typeface="Georgia"/>
                <a:cs typeface="Georgia"/>
              </a:rPr>
              <a:t>США, </a:t>
            </a:r>
            <a:r>
              <a:rPr sz="1000" spc="-30" dirty="0">
                <a:latin typeface="Georgia"/>
                <a:cs typeface="Georgia"/>
              </a:rPr>
              <a:t>рабочих мест </a:t>
            </a:r>
            <a:r>
              <a:rPr sz="1000" spc="-65" dirty="0">
                <a:latin typeface="Georgia"/>
                <a:cs typeface="Georgia"/>
              </a:rPr>
              <a:t>и </a:t>
            </a:r>
            <a:r>
              <a:rPr sz="1000" spc="-35" dirty="0">
                <a:latin typeface="Georgia"/>
                <a:cs typeface="Georgia"/>
              </a:rPr>
              <a:t>прочих </a:t>
            </a:r>
            <a:r>
              <a:rPr sz="1000" spc="-40" dirty="0">
                <a:latin typeface="Georgia"/>
                <a:cs typeface="Georgia"/>
              </a:rPr>
              <a:t>разработанный </a:t>
            </a:r>
            <a:r>
              <a:rPr sz="1000" spc="-25" dirty="0">
                <a:latin typeface="Georgia"/>
                <a:cs typeface="Georgia"/>
              </a:rPr>
              <a:t>в </a:t>
            </a:r>
            <a:r>
              <a:rPr sz="1000" spc="-20" dirty="0">
                <a:latin typeface="Georgia"/>
                <a:cs typeface="Georgia"/>
              </a:rPr>
              <a:t>Google </a:t>
            </a:r>
            <a:r>
              <a:rPr sz="1000" spc="-15" dirty="0">
                <a:latin typeface="Georgia"/>
                <a:cs typeface="Georgia"/>
              </a:rPr>
              <a:t>Mobility </a:t>
            </a:r>
            <a:r>
              <a:rPr sz="1000" spc="-30" dirty="0">
                <a:latin typeface="Georgia"/>
                <a:cs typeface="Georgia"/>
              </a:rPr>
              <a:t>Trends. 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25" dirty="0">
                <a:latin typeface="Georgia"/>
                <a:cs typeface="Georgia"/>
              </a:rPr>
              <a:t>STRINGENCY </a:t>
            </a:r>
            <a:r>
              <a:rPr sz="1000" spc="-50" dirty="0">
                <a:latin typeface="Georgia"/>
                <a:cs typeface="Georgia"/>
              </a:rPr>
              <a:t>- </a:t>
            </a:r>
            <a:r>
              <a:rPr sz="1000" spc="-25" dirty="0">
                <a:latin typeface="Georgia"/>
                <a:cs typeface="Georgia"/>
              </a:rPr>
              <a:t>это </a:t>
            </a:r>
            <a:r>
              <a:rPr sz="1000" spc="-40" dirty="0">
                <a:latin typeface="Georgia"/>
                <a:cs typeface="Georgia"/>
              </a:rPr>
              <a:t>индекс </a:t>
            </a:r>
            <a:r>
              <a:rPr sz="1000" spc="-20" dirty="0">
                <a:latin typeface="Georgia"/>
                <a:cs typeface="Georgia"/>
              </a:rPr>
              <a:t>жесткости, </a:t>
            </a:r>
            <a:r>
              <a:rPr sz="1000" spc="-45" dirty="0">
                <a:latin typeface="Georgia"/>
                <a:cs typeface="Georgia"/>
              </a:rPr>
              <a:t>полученный </a:t>
            </a:r>
            <a:r>
              <a:rPr sz="1000" spc="-20" dirty="0">
                <a:latin typeface="Georgia"/>
                <a:cs typeface="Georgia"/>
              </a:rPr>
              <a:t>с </a:t>
            </a:r>
            <a:r>
              <a:rPr sz="1000" spc="-50" dirty="0">
                <a:latin typeface="Georgia"/>
                <a:cs typeface="Georgia"/>
              </a:rPr>
              <a:t>помощью </a:t>
            </a:r>
            <a:r>
              <a:rPr sz="1000" spc="-20" dirty="0">
                <a:latin typeface="Georgia"/>
                <a:cs typeface="Georgia"/>
              </a:rPr>
              <a:t>Oxford </a:t>
            </a:r>
            <a:r>
              <a:rPr sz="1000" dirty="0">
                <a:latin typeface="Georgia"/>
                <a:cs typeface="Georgia"/>
              </a:rPr>
              <a:t>COVID-19 </a:t>
            </a:r>
            <a:r>
              <a:rPr sz="1000" spc="-30" dirty="0">
                <a:latin typeface="Georgia"/>
                <a:cs typeface="Georgia"/>
              </a:rPr>
              <a:t>Government 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Response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Tracker.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45" dirty="0">
                <a:latin typeface="Georgia"/>
                <a:cs typeface="Georgia"/>
              </a:rPr>
              <a:t>GTREND </a:t>
            </a:r>
            <a:r>
              <a:rPr sz="1000" spc="-35" dirty="0">
                <a:latin typeface="Georgia"/>
                <a:cs typeface="Georgia"/>
              </a:rPr>
              <a:t>-</a:t>
            </a:r>
            <a:r>
              <a:rPr sz="1000" spc="-3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это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индекс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тенденций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Google, </a:t>
            </a:r>
            <a:r>
              <a:rPr sz="1000" spc="-30" dirty="0">
                <a:latin typeface="Georgia"/>
                <a:cs typeface="Georgia"/>
              </a:rPr>
              <a:t>основанный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на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поиске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слова 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“Coronavirus</a:t>
            </a:r>
            <a:r>
              <a:rPr sz="1000" spc="1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deaths”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в</a:t>
            </a:r>
            <a:r>
              <a:rPr sz="1000" spc="15" dirty="0">
                <a:latin typeface="Georgia"/>
                <a:cs typeface="Georgia"/>
              </a:rPr>
              <a:t> </a:t>
            </a:r>
            <a:r>
              <a:rPr sz="1000" spc="35" dirty="0">
                <a:latin typeface="Georgia"/>
                <a:cs typeface="Georgia"/>
              </a:rPr>
              <a:t>США.</a:t>
            </a:r>
            <a:r>
              <a:rPr sz="1000" spc="30" dirty="0">
                <a:latin typeface="Georgia"/>
                <a:cs typeface="Georgia"/>
              </a:rPr>
              <a:t> </a:t>
            </a:r>
            <a:r>
              <a:rPr sz="1000" spc="25" dirty="0">
                <a:latin typeface="Georgia"/>
                <a:cs typeface="Georgia"/>
              </a:rPr>
              <a:t>PRICE</a:t>
            </a:r>
            <a:r>
              <a:rPr sz="1000" spc="1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(Walmart)</a:t>
            </a:r>
            <a:r>
              <a:rPr sz="1000" spc="10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-</a:t>
            </a:r>
            <a:r>
              <a:rPr sz="1000" spc="1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это</a:t>
            </a:r>
            <a:r>
              <a:rPr sz="1000" spc="15" dirty="0">
                <a:latin typeface="Georgia"/>
                <a:cs typeface="Georgia"/>
              </a:rPr>
              <a:t> </a:t>
            </a:r>
            <a:r>
              <a:rPr sz="1000" spc="-45" dirty="0">
                <a:latin typeface="Georgia"/>
                <a:cs typeface="Georgia"/>
              </a:rPr>
              <a:t>цена</a:t>
            </a:r>
            <a:r>
              <a:rPr sz="1000" spc="10" dirty="0">
                <a:latin typeface="Georgia"/>
                <a:cs typeface="Georgia"/>
              </a:rPr>
              <a:t> </a:t>
            </a:r>
            <a:r>
              <a:rPr sz="1000" spc="-45" dirty="0">
                <a:latin typeface="Georgia"/>
                <a:cs typeface="Georgia"/>
              </a:rPr>
              <a:t>акции</a:t>
            </a:r>
            <a:r>
              <a:rPr sz="1000" spc="15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на</a:t>
            </a:r>
            <a:r>
              <a:rPr sz="1000" spc="10" dirty="0">
                <a:latin typeface="Georgia"/>
                <a:cs typeface="Georgia"/>
              </a:rPr>
              <a:t> </a:t>
            </a:r>
            <a:r>
              <a:rPr sz="1000" spc="-50" dirty="0">
                <a:latin typeface="Georgia"/>
                <a:cs typeface="Georgia"/>
              </a:rPr>
              <a:t>момент</a:t>
            </a:r>
            <a:r>
              <a:rPr sz="1000" spc="2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закрытия.</a:t>
            </a:r>
            <a:r>
              <a:rPr sz="1000" spc="30" dirty="0">
                <a:latin typeface="Georgia"/>
                <a:cs typeface="Georgia"/>
              </a:rPr>
              <a:t> </a:t>
            </a:r>
            <a:r>
              <a:rPr sz="1000" spc="5" dirty="0">
                <a:latin typeface="Georgia"/>
                <a:cs typeface="Georgia"/>
              </a:rPr>
              <a:t>VOLUME</a:t>
            </a:r>
            <a:endParaRPr sz="1000" dirty="0">
              <a:latin typeface="Georgia"/>
              <a:cs typeface="Georgia"/>
            </a:endParaRPr>
          </a:p>
          <a:p>
            <a:pPr marL="24765" marR="5080" indent="-12700" algn="just">
              <a:lnSpc>
                <a:spcPct val="144300"/>
              </a:lnSpc>
              <a:buChar char="-"/>
              <a:tabLst>
                <a:tab pos="97790" algn="l"/>
              </a:tabLst>
            </a:pPr>
            <a:r>
              <a:rPr sz="1000" spc="-20" dirty="0">
                <a:latin typeface="Georgia"/>
                <a:cs typeface="Georgia"/>
              </a:rPr>
              <a:t>это </a:t>
            </a:r>
            <a:r>
              <a:rPr sz="1000" spc="-35" dirty="0">
                <a:latin typeface="Georgia"/>
                <a:cs typeface="Georgia"/>
              </a:rPr>
              <a:t>объем акций. </a:t>
            </a:r>
            <a:r>
              <a:rPr sz="1000" spc="10" dirty="0">
                <a:latin typeface="Georgia"/>
                <a:cs typeface="Georgia"/>
              </a:rPr>
              <a:t>ILLQ </a:t>
            </a:r>
            <a:r>
              <a:rPr sz="1000" spc="-45" dirty="0">
                <a:latin typeface="Georgia"/>
                <a:cs typeface="Georgia"/>
              </a:rPr>
              <a:t>-</a:t>
            </a:r>
            <a:r>
              <a:rPr sz="1000" spc="-4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это </a:t>
            </a:r>
            <a:r>
              <a:rPr sz="1000" spc="-25" dirty="0">
                <a:latin typeface="Georgia"/>
                <a:cs typeface="Georgia"/>
              </a:rPr>
              <a:t>показатель </a:t>
            </a:r>
            <a:r>
              <a:rPr sz="1000" spc="-35" dirty="0">
                <a:latin typeface="Georgia"/>
                <a:cs typeface="Georgia"/>
              </a:rPr>
              <a:t>неликвидности </a:t>
            </a:r>
            <a:r>
              <a:rPr sz="1000" spc="-45" dirty="0">
                <a:latin typeface="Georgia"/>
                <a:cs typeface="Georgia"/>
              </a:rPr>
              <a:t>по</a:t>
            </a:r>
            <a:r>
              <a:rPr sz="1000" spc="15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Амихуду(2002), рассчитываемый </a:t>
            </a:r>
            <a:r>
              <a:rPr sz="1000" spc="-20" dirty="0">
                <a:latin typeface="Georgia"/>
                <a:cs typeface="Georgia"/>
              </a:rPr>
              <a:t> как </a:t>
            </a:r>
            <a:r>
              <a:rPr sz="1000" spc="-35" dirty="0">
                <a:latin typeface="Georgia"/>
                <a:cs typeface="Georgia"/>
              </a:rPr>
              <a:t>абсолютная </a:t>
            </a:r>
            <a:r>
              <a:rPr sz="1000" spc="-30" dirty="0">
                <a:latin typeface="Georgia"/>
                <a:cs typeface="Georgia"/>
              </a:rPr>
              <a:t>доходность, </a:t>
            </a:r>
            <a:r>
              <a:rPr sz="1000" spc="-40" dirty="0">
                <a:latin typeface="Georgia"/>
                <a:cs typeface="Georgia"/>
              </a:rPr>
              <a:t>деленная на объем </a:t>
            </a:r>
            <a:r>
              <a:rPr sz="1000" spc="-25" dirty="0">
                <a:latin typeface="Georgia"/>
                <a:cs typeface="Georgia"/>
              </a:rPr>
              <a:t>в </a:t>
            </a:r>
            <a:r>
              <a:rPr sz="1000" spc="-20" dirty="0">
                <a:latin typeface="Georgia"/>
                <a:cs typeface="Georgia"/>
              </a:rPr>
              <a:t>долларах </a:t>
            </a:r>
            <a:r>
              <a:rPr sz="1000" spc="-40" dirty="0">
                <a:latin typeface="Georgia"/>
                <a:cs typeface="Georgia"/>
              </a:rPr>
              <a:t>(увеличенный на </a:t>
            </a:r>
            <a:r>
              <a:rPr sz="1000" spc="-20" dirty="0">
                <a:latin typeface="Georgia"/>
                <a:cs typeface="Georgia"/>
              </a:rPr>
              <a:t>десять </a:t>
            </a:r>
            <a:r>
              <a:rPr sz="1000" spc="-45" dirty="0">
                <a:latin typeface="Georgia"/>
                <a:cs typeface="Georgia"/>
              </a:rPr>
              <a:t>миллионов). </a:t>
            </a:r>
            <a:r>
              <a:rPr sz="1000" spc="-40" dirty="0">
                <a:latin typeface="Georgia"/>
                <a:cs typeface="Georgia"/>
              </a:rPr>
              <a:t> </a:t>
            </a:r>
            <a:r>
              <a:rPr sz="1000" spc="35" dirty="0">
                <a:latin typeface="Georgia"/>
                <a:cs typeface="Georgia"/>
              </a:rPr>
              <a:t>VOLT </a:t>
            </a:r>
            <a:r>
              <a:rPr sz="1000" spc="-40" dirty="0">
                <a:latin typeface="Georgia"/>
                <a:cs typeface="Georgia"/>
              </a:rPr>
              <a:t>- </a:t>
            </a:r>
            <a:r>
              <a:rPr sz="1000" spc="-15" dirty="0">
                <a:latin typeface="Georgia"/>
                <a:cs typeface="Georgia"/>
              </a:rPr>
              <a:t>это </a:t>
            </a:r>
            <a:r>
              <a:rPr sz="1000" spc="-20" dirty="0">
                <a:latin typeface="Georgia"/>
                <a:cs typeface="Georgia"/>
              </a:rPr>
              <a:t>показатель </a:t>
            </a:r>
            <a:r>
              <a:rPr sz="1000" spc="-25" dirty="0">
                <a:latin typeface="Georgia"/>
                <a:cs typeface="Georgia"/>
              </a:rPr>
              <a:t>волатильности </a:t>
            </a:r>
            <a:r>
              <a:rPr sz="1000" spc="-30" dirty="0">
                <a:latin typeface="Georgia"/>
                <a:cs typeface="Georgia"/>
              </a:rPr>
              <a:t>на </a:t>
            </a:r>
            <a:r>
              <a:rPr sz="1000" spc="-35" dirty="0">
                <a:latin typeface="Georgia"/>
                <a:cs typeface="Georgia"/>
              </a:rPr>
              <a:t>основе </a:t>
            </a:r>
            <a:r>
              <a:rPr sz="1000" spc="-25" dirty="0">
                <a:latin typeface="Georgia"/>
                <a:cs typeface="Georgia"/>
              </a:rPr>
              <a:t>диапазона, </a:t>
            </a:r>
            <a:r>
              <a:rPr sz="1000" spc="-30" dirty="0">
                <a:latin typeface="Georgia"/>
                <a:cs typeface="Georgia"/>
              </a:rPr>
              <a:t>рассчитанный </a:t>
            </a:r>
            <a:r>
              <a:rPr sz="1000" spc="-10" dirty="0">
                <a:latin typeface="Georgia"/>
                <a:cs typeface="Georgia"/>
              </a:rPr>
              <a:t>как </a:t>
            </a:r>
            <a:r>
              <a:rPr sz="1000" spc="-15" dirty="0">
                <a:latin typeface="Georgia"/>
                <a:cs typeface="Georgia"/>
              </a:rPr>
              <a:t>натуральный 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логарифм</a:t>
            </a:r>
            <a:r>
              <a:rPr sz="1000" spc="14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максимальной</a:t>
            </a:r>
            <a:r>
              <a:rPr sz="1000" spc="15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цены</a:t>
            </a:r>
            <a:r>
              <a:rPr sz="1000" spc="15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минус</a:t>
            </a:r>
            <a:r>
              <a:rPr sz="1000" spc="140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натуральный</a:t>
            </a:r>
            <a:r>
              <a:rPr sz="1000" spc="14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логарифм</a:t>
            </a:r>
            <a:r>
              <a:rPr sz="1000" spc="14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минимальной</a:t>
            </a:r>
            <a:r>
              <a:rPr sz="1000" spc="15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цены.</a:t>
            </a:r>
            <a:r>
              <a:rPr sz="1000" spc="160" dirty="0">
                <a:latin typeface="Georgia"/>
                <a:cs typeface="Georgia"/>
              </a:rPr>
              <a:t> </a:t>
            </a:r>
            <a:r>
              <a:rPr sz="1000" spc="50" dirty="0">
                <a:latin typeface="Georgia"/>
                <a:cs typeface="Georgia"/>
              </a:rPr>
              <a:t>GVOLT</a:t>
            </a:r>
            <a:endParaRPr sz="1000" dirty="0">
              <a:latin typeface="Georgia"/>
              <a:cs typeface="Georgia"/>
            </a:endParaRPr>
          </a:p>
          <a:p>
            <a:pPr marL="29845" marR="30480" indent="-17780" algn="just">
              <a:lnSpc>
                <a:spcPct val="144300"/>
              </a:lnSpc>
              <a:buChar char="-"/>
              <a:tabLst>
                <a:tab pos="108585" algn="l"/>
              </a:tabLst>
            </a:pPr>
            <a:r>
              <a:rPr sz="1000" spc="-10" dirty="0">
                <a:latin typeface="Georgia"/>
                <a:cs typeface="Georgia"/>
              </a:rPr>
              <a:t>это условная волатильность, </a:t>
            </a:r>
            <a:r>
              <a:rPr sz="1000" spc="-15" dirty="0">
                <a:latin typeface="Georgia"/>
                <a:cs typeface="Georgia"/>
              </a:rPr>
              <a:t>рассчитанная </a:t>
            </a:r>
            <a:r>
              <a:rPr sz="1000" spc="-5" dirty="0">
                <a:latin typeface="Georgia"/>
                <a:cs typeface="Georgia"/>
              </a:rPr>
              <a:t>с </a:t>
            </a:r>
            <a:r>
              <a:rPr sz="1000" spc="-25" dirty="0">
                <a:latin typeface="Georgia"/>
                <a:cs typeface="Georgia"/>
              </a:rPr>
              <a:t>использованием </a:t>
            </a:r>
            <a:r>
              <a:rPr sz="1000" spc="-35" dirty="0">
                <a:latin typeface="Georgia"/>
                <a:cs typeface="Georgia"/>
              </a:rPr>
              <a:t>модели</a:t>
            </a:r>
            <a:r>
              <a:rPr sz="1000" spc="-30" dirty="0">
                <a:latin typeface="Georgia"/>
                <a:cs typeface="Georgia"/>
              </a:rPr>
              <a:t> </a:t>
            </a:r>
            <a:r>
              <a:rPr sz="1000" spc="45" dirty="0">
                <a:latin typeface="Georgia"/>
                <a:cs typeface="Georgia"/>
              </a:rPr>
              <a:t>GARCH </a:t>
            </a:r>
            <a:r>
              <a:rPr sz="1000" spc="35" dirty="0">
                <a:latin typeface="Georgia"/>
                <a:cs typeface="Georgia"/>
              </a:rPr>
              <a:t>(1,1). </a:t>
            </a:r>
            <a:r>
              <a:rPr sz="1000" spc="55" dirty="0">
                <a:latin typeface="Georgia"/>
                <a:cs typeface="Georgia"/>
              </a:rPr>
              <a:t>S&amp;P </a:t>
            </a:r>
            <a:r>
              <a:rPr sz="1000" spc="6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представляет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собой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ряд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ежедневных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45" dirty="0">
                <a:latin typeface="Georgia"/>
                <a:cs typeface="Georgia"/>
              </a:rPr>
              <a:t>значений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доходности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для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индекса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40" dirty="0">
                <a:latin typeface="Georgia"/>
                <a:cs typeface="Georgia"/>
              </a:rPr>
              <a:t>S&amp;P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70" dirty="0">
                <a:latin typeface="Georgia"/>
                <a:cs typeface="Georgia"/>
              </a:rPr>
              <a:t>500.</a:t>
            </a:r>
            <a:endParaRPr sz="1000" dirty="0">
              <a:latin typeface="Georgia"/>
              <a:cs typeface="Georgi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r>
              <a:rPr spc="-25" dirty="0"/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r>
              <a:rPr spc="-25" dirty="0"/>
              <a:t>3</a:t>
            </a:r>
          </a:p>
        </p:txBody>
      </p:sp>
      <p:sp>
        <p:nvSpPr>
          <p:cNvPr id="2" name="object 2"/>
          <p:cNvSpPr txBox="1"/>
          <p:nvPr/>
        </p:nvSpPr>
        <p:spPr>
          <a:xfrm>
            <a:off x="880592" y="831631"/>
            <a:ext cx="5490845" cy="667194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19405" indent="-300990">
              <a:lnSpc>
                <a:spcPct val="100000"/>
              </a:lnSpc>
              <a:spcBef>
                <a:spcPts val="135"/>
              </a:spcBef>
              <a:buFont typeface="Palatino Linotype"/>
              <a:buAutoNum type="arabicPlain" startAt="3"/>
              <a:tabLst>
                <a:tab pos="319405" algn="l"/>
                <a:tab pos="320040" algn="l"/>
              </a:tabLst>
            </a:pPr>
            <a:r>
              <a:rPr sz="1400" b="1" dirty="0">
                <a:latin typeface="Palatino Linotype"/>
                <a:cs typeface="Palatino Linotype"/>
              </a:rPr>
              <a:t>Данные</a:t>
            </a:r>
            <a:endParaRPr sz="1400" dirty="0">
              <a:latin typeface="Palatino Linotype"/>
              <a:cs typeface="Palatino Linotype"/>
            </a:endParaRPr>
          </a:p>
          <a:p>
            <a:pPr marL="408305" lvl="1" indent="-389890">
              <a:lnSpc>
                <a:spcPct val="100000"/>
              </a:lnSpc>
              <a:spcBef>
                <a:spcPts val="1525"/>
              </a:spcBef>
              <a:buAutoNum type="arabicPeriod"/>
              <a:tabLst>
                <a:tab pos="408305" algn="l"/>
                <a:tab pos="408940" algn="l"/>
              </a:tabLst>
            </a:pPr>
            <a:r>
              <a:rPr sz="1200" b="1" spc="35" dirty="0">
                <a:latin typeface="Cambria"/>
                <a:cs typeface="Cambria"/>
              </a:rPr>
              <a:t>Данные</a:t>
            </a:r>
            <a:endParaRPr sz="1200" dirty="0">
              <a:latin typeface="Cambria"/>
              <a:cs typeface="Cambria"/>
            </a:endParaRPr>
          </a:p>
          <a:p>
            <a:pPr marL="19050" marR="31115" algn="just">
              <a:lnSpc>
                <a:spcPct val="144300"/>
              </a:lnSpc>
              <a:spcBef>
                <a:spcPts val="600"/>
              </a:spcBef>
            </a:pPr>
            <a:r>
              <a:rPr sz="1000" spc="65" dirty="0">
                <a:latin typeface="Georgia"/>
                <a:cs typeface="Georgia"/>
              </a:rPr>
              <a:t>В</a:t>
            </a:r>
            <a:r>
              <a:rPr sz="1000" spc="7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данной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работе</a:t>
            </a:r>
            <a:r>
              <a:rPr sz="1000" spc="-5" dirty="0">
                <a:latin typeface="Georgia"/>
                <a:cs typeface="Georgia"/>
              </a:rPr>
              <a:t> для</a:t>
            </a:r>
            <a:r>
              <a:rPr sz="100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анализа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характеристики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волатильности</a:t>
            </a:r>
            <a:r>
              <a:rPr sz="1000" spc="-10" dirty="0">
                <a:latin typeface="Georgia"/>
                <a:cs typeface="Georgia"/>
              </a:rPr>
              <a:t> за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70" dirty="0">
                <a:latin typeface="Georgia"/>
                <a:cs typeface="Georgia"/>
              </a:rPr>
              <a:t>2020-2022</a:t>
            </a:r>
            <a:r>
              <a:rPr sz="1000" spc="-6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годы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мы </a:t>
            </a:r>
            <a:r>
              <a:rPr sz="1000" spc="-30" dirty="0">
                <a:latin typeface="Georgia"/>
                <a:cs typeface="Georgia"/>
              </a:rPr>
              <a:t> использовали </a:t>
            </a:r>
            <a:r>
              <a:rPr sz="1000" spc="-35" dirty="0">
                <a:latin typeface="Georgia"/>
                <a:cs typeface="Georgia"/>
              </a:rPr>
              <a:t>данные </a:t>
            </a:r>
            <a:r>
              <a:rPr sz="1000" spc="-25" dirty="0">
                <a:latin typeface="Georgia"/>
                <a:cs typeface="Georgia"/>
              </a:rPr>
              <a:t>со </a:t>
            </a:r>
            <a:r>
              <a:rPr sz="1000" spc="-20" dirty="0">
                <a:latin typeface="Georgia"/>
                <a:cs typeface="Georgia"/>
              </a:rPr>
              <a:t>следующих </a:t>
            </a:r>
            <a:r>
              <a:rPr sz="1000" spc="-30" dirty="0">
                <a:latin typeface="Georgia"/>
                <a:cs typeface="Georgia"/>
              </a:rPr>
              <a:t>источников (при </a:t>
            </a:r>
            <a:r>
              <a:rPr sz="1000" spc="-20" dirty="0">
                <a:latin typeface="Georgia"/>
                <a:cs typeface="Georgia"/>
              </a:rPr>
              <a:t>нажатии </a:t>
            </a:r>
            <a:r>
              <a:rPr sz="1000" spc="-30" dirty="0">
                <a:latin typeface="Georgia"/>
                <a:cs typeface="Georgia"/>
              </a:rPr>
              <a:t>на источники </a:t>
            </a:r>
            <a:r>
              <a:rPr sz="1000" spc="-35" dirty="0">
                <a:latin typeface="Georgia"/>
                <a:cs typeface="Georgia"/>
              </a:rPr>
              <a:t>можно </a:t>
            </a:r>
            <a:r>
              <a:rPr sz="1000" spc="-10" dirty="0">
                <a:latin typeface="Georgia"/>
                <a:cs typeface="Georgia"/>
              </a:rPr>
              <a:t>увидеть 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ссылки</a:t>
            </a:r>
            <a:r>
              <a:rPr sz="1000" spc="8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на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данные):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500" dirty="0">
              <a:latin typeface="Georgia"/>
              <a:cs typeface="Georgia"/>
            </a:endParaRPr>
          </a:p>
          <a:p>
            <a:pPr marL="153035" indent="-140970">
              <a:lnSpc>
                <a:spcPct val="100000"/>
              </a:lnSpc>
              <a:buAutoNum type="arabicPeriod"/>
              <a:tabLst>
                <a:tab pos="153670" algn="l"/>
              </a:tabLst>
            </a:pPr>
            <a:r>
              <a:rPr sz="1000" spc="-15" dirty="0">
                <a:latin typeface="Georgia"/>
                <a:cs typeface="Georgia"/>
                <a:hlinkClick r:id="rId2"/>
              </a:rPr>
              <a:t>Oxford</a:t>
            </a:r>
            <a:r>
              <a:rPr sz="1000" spc="50" dirty="0">
                <a:latin typeface="Georgia"/>
                <a:cs typeface="Georgia"/>
                <a:hlinkClick r:id="rId2"/>
              </a:rPr>
              <a:t> </a:t>
            </a:r>
            <a:r>
              <a:rPr sz="1000" spc="-10" dirty="0">
                <a:latin typeface="Georgia"/>
                <a:cs typeface="Georgia"/>
                <a:hlinkClick r:id="rId2"/>
              </a:rPr>
              <a:t>Covid-19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Georgia"/>
              <a:buAutoNum type="arabicPeriod"/>
            </a:pPr>
            <a:endParaRPr sz="1500" dirty="0">
              <a:latin typeface="Georgia"/>
              <a:cs typeface="Georgia"/>
            </a:endParaRPr>
          </a:p>
          <a:p>
            <a:pPr marL="156210" indent="-140970">
              <a:lnSpc>
                <a:spcPct val="100000"/>
              </a:lnSpc>
              <a:buAutoNum type="arabicPeriod"/>
              <a:tabLst>
                <a:tab pos="156845" algn="l"/>
              </a:tabLst>
            </a:pPr>
            <a:r>
              <a:rPr sz="1000" spc="35" dirty="0">
                <a:latin typeface="Georgia"/>
                <a:cs typeface="Georgia"/>
                <a:hlinkClick r:id="rId3"/>
              </a:rPr>
              <a:t>OxCGRT</a:t>
            </a:r>
            <a:r>
              <a:rPr sz="1000" spc="65" dirty="0">
                <a:latin typeface="Georgia"/>
                <a:cs typeface="Georgia"/>
                <a:hlinkClick r:id="rId3"/>
              </a:rPr>
              <a:t> </a:t>
            </a:r>
            <a:r>
              <a:rPr sz="1000" spc="25" dirty="0">
                <a:latin typeface="Georgia"/>
                <a:cs typeface="Georgia"/>
                <a:hlinkClick r:id="rId3"/>
              </a:rPr>
              <a:t>/</a:t>
            </a:r>
            <a:r>
              <a:rPr sz="1000" spc="70" dirty="0">
                <a:latin typeface="Georgia"/>
                <a:cs typeface="Georgia"/>
                <a:hlinkClick r:id="rId3"/>
              </a:rPr>
              <a:t> </a:t>
            </a:r>
            <a:r>
              <a:rPr sz="1000" spc="-20" dirty="0">
                <a:latin typeface="Georgia"/>
                <a:cs typeface="Georgia"/>
                <a:hlinkClick r:id="rId3"/>
              </a:rPr>
              <a:t>covid-policy-tracker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Georgia"/>
              <a:buAutoNum type="arabicPeriod"/>
            </a:pPr>
            <a:endParaRPr sz="1500" dirty="0">
              <a:latin typeface="Georgia"/>
              <a:cs typeface="Georgia"/>
            </a:endParaRPr>
          </a:p>
          <a:p>
            <a:pPr marL="156210" indent="-140970">
              <a:lnSpc>
                <a:spcPct val="100000"/>
              </a:lnSpc>
              <a:buAutoNum type="arabicPeriod"/>
              <a:tabLst>
                <a:tab pos="156845" algn="l"/>
              </a:tabLst>
            </a:pPr>
            <a:r>
              <a:rPr sz="1000" spc="-10" dirty="0">
                <a:latin typeface="Georgia"/>
                <a:cs typeface="Georgia"/>
                <a:hlinkClick r:id="rId4"/>
              </a:rPr>
              <a:t>Cases,</a:t>
            </a:r>
            <a:r>
              <a:rPr sz="1000" spc="60" dirty="0">
                <a:latin typeface="Georgia"/>
                <a:cs typeface="Georgia"/>
                <a:hlinkClick r:id="rId4"/>
              </a:rPr>
              <a:t> </a:t>
            </a:r>
            <a:r>
              <a:rPr sz="1000" spc="-20" dirty="0">
                <a:latin typeface="Georgia"/>
                <a:cs typeface="Georgia"/>
                <a:hlinkClick r:id="rId4"/>
              </a:rPr>
              <a:t>Deaths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Georgia"/>
              <a:buAutoNum type="arabicPeriod"/>
            </a:pPr>
            <a:endParaRPr sz="1500" dirty="0">
              <a:latin typeface="Georgia"/>
              <a:cs typeface="Georgia"/>
            </a:endParaRPr>
          </a:p>
          <a:p>
            <a:pPr marL="154940" indent="-140970">
              <a:lnSpc>
                <a:spcPct val="100000"/>
              </a:lnSpc>
              <a:buAutoNum type="arabicPeriod"/>
              <a:tabLst>
                <a:tab pos="155575" algn="l"/>
              </a:tabLst>
            </a:pPr>
            <a:r>
              <a:rPr sz="1000" spc="-10" dirty="0">
                <a:latin typeface="Georgia"/>
                <a:cs typeface="Georgia"/>
                <a:hlinkClick r:id="rId5"/>
              </a:rPr>
              <a:t>Gtrend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Georgia"/>
              <a:buAutoNum type="arabicPeriod"/>
            </a:pPr>
            <a:endParaRPr sz="1500" dirty="0">
              <a:latin typeface="Georgia"/>
              <a:cs typeface="Georgia"/>
            </a:endParaRPr>
          </a:p>
          <a:p>
            <a:pPr marL="159385" indent="-140970">
              <a:lnSpc>
                <a:spcPct val="100000"/>
              </a:lnSpc>
              <a:spcBef>
                <a:spcPts val="5"/>
              </a:spcBef>
              <a:buAutoNum type="arabicPeriod"/>
              <a:tabLst>
                <a:tab pos="160020" algn="l"/>
              </a:tabLst>
            </a:pPr>
            <a:r>
              <a:rPr sz="1000" spc="-5" dirty="0">
                <a:latin typeface="Georgia"/>
                <a:cs typeface="Georgia"/>
                <a:hlinkClick r:id="rId6"/>
              </a:rPr>
              <a:t>Price,</a:t>
            </a:r>
            <a:r>
              <a:rPr sz="1000" spc="55" dirty="0">
                <a:latin typeface="Georgia"/>
                <a:cs typeface="Georgia"/>
                <a:hlinkClick r:id="rId6"/>
              </a:rPr>
              <a:t> </a:t>
            </a:r>
            <a:r>
              <a:rPr sz="1000" spc="-35" dirty="0">
                <a:latin typeface="Georgia"/>
                <a:cs typeface="Georgia"/>
                <a:hlinkClick r:id="rId6"/>
              </a:rPr>
              <a:t>Volume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Georgia"/>
              <a:buAutoNum type="arabicPeriod"/>
            </a:pPr>
            <a:endParaRPr sz="1500" dirty="0">
              <a:latin typeface="Georgia"/>
              <a:cs typeface="Georgia"/>
            </a:endParaRPr>
          </a:p>
          <a:p>
            <a:pPr marL="159385" indent="-140970">
              <a:lnSpc>
                <a:spcPct val="100000"/>
              </a:lnSpc>
              <a:buAutoNum type="arabicPeriod"/>
              <a:tabLst>
                <a:tab pos="160020" algn="l"/>
              </a:tabLst>
            </a:pPr>
            <a:r>
              <a:rPr sz="1000" spc="-10" dirty="0">
                <a:latin typeface="Georgia"/>
                <a:cs typeface="Georgia"/>
                <a:hlinkClick r:id="rId7"/>
              </a:rPr>
              <a:t>Mobility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50" dirty="0">
              <a:latin typeface="Georgia"/>
              <a:cs typeface="Georgia"/>
            </a:endParaRPr>
          </a:p>
          <a:p>
            <a:pPr marL="19050">
              <a:lnSpc>
                <a:spcPct val="100000"/>
              </a:lnSpc>
              <a:tabLst>
                <a:tab pos="408305" algn="l"/>
              </a:tabLst>
            </a:pPr>
            <a:r>
              <a:rPr sz="1200" b="1" spc="5" dirty="0">
                <a:latin typeface="Cambria"/>
                <a:cs typeface="Cambria"/>
              </a:rPr>
              <a:t>3.2	</a:t>
            </a:r>
            <a:r>
              <a:rPr sz="1200" b="1" spc="15" dirty="0">
                <a:latin typeface="Cambria"/>
                <a:cs typeface="Cambria"/>
              </a:rPr>
              <a:t>Методология</a:t>
            </a:r>
            <a:endParaRPr sz="1200" dirty="0">
              <a:latin typeface="Cambria"/>
              <a:cs typeface="Cambria"/>
            </a:endParaRPr>
          </a:p>
          <a:p>
            <a:pPr marL="19050" marR="5080" algn="just">
              <a:lnSpc>
                <a:spcPct val="144300"/>
              </a:lnSpc>
              <a:spcBef>
                <a:spcPts val="605"/>
              </a:spcBef>
            </a:pPr>
            <a:r>
              <a:rPr sz="1000" spc="-10" dirty="0">
                <a:latin typeface="Georgia"/>
                <a:cs typeface="Georgia"/>
              </a:rPr>
              <a:t>Мы </a:t>
            </a:r>
            <a:r>
              <a:rPr sz="1000" spc="-15" dirty="0">
                <a:latin typeface="Georgia"/>
                <a:cs typeface="Georgia"/>
              </a:rPr>
              <a:t>получаем </a:t>
            </a:r>
            <a:r>
              <a:rPr sz="1000" spc="-25" dirty="0">
                <a:latin typeface="Georgia"/>
                <a:cs typeface="Georgia"/>
              </a:rPr>
              <a:t>данные </a:t>
            </a:r>
            <a:r>
              <a:rPr sz="1000" spc="-35" dirty="0">
                <a:latin typeface="Georgia"/>
                <a:cs typeface="Georgia"/>
              </a:rPr>
              <a:t>из </a:t>
            </a:r>
            <a:r>
              <a:rPr sz="1000" spc="-10" dirty="0">
                <a:latin typeface="Georgia"/>
                <a:cs typeface="Georgia"/>
              </a:rPr>
              <a:t>пяти </a:t>
            </a:r>
            <a:r>
              <a:rPr sz="1000" spc="-15" dirty="0">
                <a:latin typeface="Georgia"/>
                <a:cs typeface="Georgia"/>
              </a:rPr>
              <a:t>различных </a:t>
            </a:r>
            <a:r>
              <a:rPr sz="1000" spc="-20" dirty="0">
                <a:latin typeface="Georgia"/>
                <a:cs typeface="Georgia"/>
              </a:rPr>
              <a:t>источников. </a:t>
            </a:r>
            <a:r>
              <a:rPr sz="1000" spc="-25" dirty="0">
                <a:latin typeface="Georgia"/>
                <a:cs typeface="Georgia"/>
              </a:rPr>
              <a:t>Информация </a:t>
            </a:r>
            <a:r>
              <a:rPr sz="1000" spc="-30" dirty="0">
                <a:latin typeface="Georgia"/>
                <a:cs typeface="Georgia"/>
              </a:rPr>
              <a:t>о </a:t>
            </a:r>
            <a:r>
              <a:rPr sz="1000" spc="-20" dirty="0">
                <a:latin typeface="Georgia"/>
                <a:cs typeface="Georgia"/>
              </a:rPr>
              <a:t>фондовом </a:t>
            </a:r>
            <a:r>
              <a:rPr sz="1000" spc="-25" dirty="0">
                <a:latin typeface="Georgia"/>
                <a:cs typeface="Georgia"/>
              </a:rPr>
              <a:t>рынке </a:t>
            </a:r>
            <a:r>
              <a:rPr sz="1000" spc="-35" dirty="0">
                <a:latin typeface="Georgia"/>
                <a:cs typeface="Georgia"/>
              </a:rPr>
              <a:t>по </a:t>
            </a:r>
            <a:r>
              <a:rPr sz="1000" spc="-3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акциям, </a:t>
            </a:r>
            <a:r>
              <a:rPr sz="1000" spc="-45" dirty="0">
                <a:latin typeface="Georgia"/>
                <a:cs typeface="Georgia"/>
              </a:rPr>
              <a:t>входящим </a:t>
            </a:r>
            <a:r>
              <a:rPr sz="1000" spc="-25" dirty="0">
                <a:latin typeface="Georgia"/>
                <a:cs typeface="Georgia"/>
              </a:rPr>
              <a:t>в </a:t>
            </a:r>
            <a:r>
              <a:rPr sz="1000" spc="-40" dirty="0">
                <a:latin typeface="Georgia"/>
                <a:cs typeface="Georgia"/>
              </a:rPr>
              <a:t>индекс </a:t>
            </a:r>
            <a:r>
              <a:rPr sz="1000" spc="35" dirty="0">
                <a:latin typeface="Georgia"/>
                <a:cs typeface="Georgia"/>
              </a:rPr>
              <a:t>S&amp;P </a:t>
            </a:r>
            <a:r>
              <a:rPr sz="1000" spc="-75" dirty="0">
                <a:latin typeface="Georgia"/>
                <a:cs typeface="Georgia"/>
              </a:rPr>
              <a:t>500,</a:t>
            </a:r>
            <a:r>
              <a:rPr sz="1000" spc="-7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получена </a:t>
            </a:r>
            <a:r>
              <a:rPr sz="1000" spc="-15" dirty="0">
                <a:latin typeface="Georgia"/>
                <a:cs typeface="Georgia"/>
              </a:rPr>
              <a:t>с </a:t>
            </a:r>
            <a:r>
              <a:rPr sz="1000" spc="-45" dirty="0">
                <a:latin typeface="Georgia"/>
                <a:cs typeface="Georgia"/>
              </a:rPr>
              <a:t>помощью </a:t>
            </a:r>
            <a:r>
              <a:rPr sz="1000" spc="-25" dirty="0">
                <a:latin typeface="Georgia"/>
                <a:cs typeface="Georgia"/>
              </a:rPr>
              <a:t>yahoo </a:t>
            </a:r>
            <a:r>
              <a:rPr sz="1000" spc="-30" dirty="0">
                <a:latin typeface="Georgia"/>
                <a:cs typeface="Georgia"/>
              </a:rPr>
              <a:t>finance. </a:t>
            </a:r>
            <a:r>
              <a:rPr sz="1000" spc="45" dirty="0">
                <a:latin typeface="Georgia"/>
                <a:cs typeface="Georgia"/>
              </a:rPr>
              <a:t>В </a:t>
            </a:r>
            <a:r>
              <a:rPr sz="1000" spc="-50" dirty="0">
                <a:latin typeface="Georgia"/>
                <a:cs typeface="Georgia"/>
              </a:rPr>
              <a:t>нашем </a:t>
            </a:r>
            <a:r>
              <a:rPr sz="1000" spc="-20" dirty="0">
                <a:latin typeface="Georgia"/>
                <a:cs typeface="Georgia"/>
              </a:rPr>
              <a:t>случае </a:t>
            </a:r>
            <a:r>
              <a:rPr sz="1000" spc="-55" dirty="0">
                <a:latin typeface="Georgia"/>
                <a:cs typeface="Georgia"/>
              </a:rPr>
              <a:t>мы </a:t>
            </a:r>
            <a:r>
              <a:rPr sz="1000" spc="-5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будем </a:t>
            </a:r>
            <a:r>
              <a:rPr sz="1000" spc="-15" dirty="0">
                <a:latin typeface="Georgia"/>
                <a:cs typeface="Georgia"/>
              </a:rPr>
              <a:t>рассматривать </a:t>
            </a:r>
            <a:r>
              <a:rPr sz="1000" spc="-55" dirty="0">
                <a:latin typeface="Georgia"/>
                <a:cs typeface="Georgia"/>
              </a:rPr>
              <a:t>компании </a:t>
            </a:r>
            <a:r>
              <a:rPr sz="1000" spc="-20" dirty="0">
                <a:latin typeface="Georgia"/>
                <a:cs typeface="Georgia"/>
              </a:rPr>
              <a:t>Walmart </a:t>
            </a:r>
            <a:r>
              <a:rPr sz="1000" spc="-65" dirty="0">
                <a:latin typeface="Georgia"/>
                <a:cs typeface="Georgia"/>
              </a:rPr>
              <a:t>и </a:t>
            </a:r>
            <a:r>
              <a:rPr sz="1000" spc="-25" dirty="0">
                <a:latin typeface="Georgia"/>
                <a:cs typeface="Georgia"/>
              </a:rPr>
              <a:t>Zoom. </a:t>
            </a:r>
            <a:r>
              <a:rPr sz="1000" spc="-50" dirty="0">
                <a:latin typeface="Georgia"/>
                <a:cs typeface="Georgia"/>
              </a:rPr>
              <a:t>Наши </a:t>
            </a:r>
            <a:r>
              <a:rPr sz="1000" spc="-35" dirty="0">
                <a:latin typeface="Georgia"/>
                <a:cs typeface="Georgia"/>
              </a:rPr>
              <a:t>окончательные </a:t>
            </a:r>
            <a:r>
              <a:rPr sz="1000" spc="-40" dirty="0">
                <a:latin typeface="Georgia"/>
                <a:cs typeface="Georgia"/>
              </a:rPr>
              <a:t>данные </a:t>
            </a:r>
            <a:r>
              <a:rPr sz="1000" spc="-25" dirty="0">
                <a:latin typeface="Georgia"/>
                <a:cs typeface="Georgia"/>
              </a:rPr>
              <a:t>представляют 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собой</a:t>
            </a:r>
            <a:r>
              <a:rPr sz="1000" spc="-25" dirty="0">
                <a:latin typeface="Georgia"/>
                <a:cs typeface="Georgia"/>
              </a:rPr>
              <a:t> сводные</a:t>
            </a:r>
            <a:r>
              <a:rPr sz="1000" spc="19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таблицу</a:t>
            </a:r>
            <a:r>
              <a:rPr sz="1000" spc="21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за</a:t>
            </a:r>
            <a:r>
              <a:rPr sz="1000" spc="22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день, которая</a:t>
            </a:r>
            <a:r>
              <a:rPr sz="1000" spc="22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включает</a:t>
            </a:r>
            <a:r>
              <a:rPr sz="1000" spc="22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все</a:t>
            </a:r>
            <a:r>
              <a:rPr sz="1000" spc="20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акции, </a:t>
            </a:r>
            <a:r>
              <a:rPr sz="1000" spc="-25" dirty="0">
                <a:latin typeface="Georgia"/>
                <a:cs typeface="Georgia"/>
              </a:rPr>
              <a:t>входящие</a:t>
            </a:r>
            <a:r>
              <a:rPr sz="1000" spc="19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в </a:t>
            </a:r>
            <a:r>
              <a:rPr sz="1000" spc="-25" dirty="0">
                <a:latin typeface="Georgia"/>
                <a:cs typeface="Georgia"/>
              </a:rPr>
              <a:t>индекс</a:t>
            </a:r>
            <a:r>
              <a:rPr sz="1000" spc="190" dirty="0">
                <a:latin typeface="Georgia"/>
                <a:cs typeface="Georgia"/>
              </a:rPr>
              <a:t> </a:t>
            </a:r>
            <a:r>
              <a:rPr sz="1000" spc="55" dirty="0">
                <a:latin typeface="Georgia"/>
                <a:cs typeface="Georgia"/>
              </a:rPr>
              <a:t>S&amp;P </a:t>
            </a:r>
            <a:r>
              <a:rPr sz="1000" spc="-80" dirty="0">
                <a:latin typeface="Georgia"/>
                <a:cs typeface="Georgia"/>
              </a:rPr>
              <a:t>500 </a:t>
            </a:r>
            <a:r>
              <a:rPr sz="1000" spc="-7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за </a:t>
            </a:r>
            <a:r>
              <a:rPr sz="1000" spc="-30" dirty="0">
                <a:latin typeface="Georgia"/>
                <a:cs typeface="Georgia"/>
              </a:rPr>
              <a:t>период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с 18 </a:t>
            </a:r>
            <a:r>
              <a:rPr sz="1000" spc="-10" dirty="0">
                <a:latin typeface="Georgia"/>
                <a:cs typeface="Georgia"/>
              </a:rPr>
              <a:t>февраря </a:t>
            </a:r>
            <a:r>
              <a:rPr sz="1000" spc="-80" dirty="0">
                <a:latin typeface="Georgia"/>
                <a:cs typeface="Georgia"/>
              </a:rPr>
              <a:t>2020</a:t>
            </a:r>
            <a:r>
              <a:rPr sz="1000" spc="-7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года </a:t>
            </a:r>
            <a:r>
              <a:rPr sz="1000" spc="-35" dirty="0">
                <a:latin typeface="Georgia"/>
                <a:cs typeface="Georgia"/>
              </a:rPr>
              <a:t>по</a:t>
            </a:r>
            <a:r>
              <a:rPr sz="1000" spc="-30" dirty="0">
                <a:latin typeface="Georgia"/>
                <a:cs typeface="Georgia"/>
              </a:rPr>
              <a:t> </a:t>
            </a:r>
            <a:r>
              <a:rPr sz="1000" spc="-70" dirty="0">
                <a:latin typeface="Georgia"/>
                <a:cs typeface="Georgia"/>
              </a:rPr>
              <a:t>28</a:t>
            </a:r>
            <a:r>
              <a:rPr sz="1000" spc="-65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августа </a:t>
            </a:r>
            <a:r>
              <a:rPr sz="1000" spc="-70" dirty="0">
                <a:latin typeface="Georgia"/>
                <a:cs typeface="Georgia"/>
              </a:rPr>
              <a:t>2022</a:t>
            </a:r>
            <a:r>
              <a:rPr sz="1000" spc="-65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года. </a:t>
            </a:r>
            <a:r>
              <a:rPr sz="1000" spc="-10" dirty="0">
                <a:latin typeface="Georgia"/>
                <a:cs typeface="Georgia"/>
              </a:rPr>
              <a:t>Мы </a:t>
            </a:r>
            <a:r>
              <a:rPr sz="1000" spc="-15" dirty="0">
                <a:latin typeface="Georgia"/>
                <a:cs typeface="Georgia"/>
              </a:rPr>
              <a:t>суммируем </a:t>
            </a:r>
            <a:r>
              <a:rPr sz="1000" spc="-20" dirty="0">
                <a:latin typeface="Georgia"/>
                <a:cs typeface="Georgia"/>
              </a:rPr>
              <a:t>все отдельные 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показатели </a:t>
            </a:r>
            <a:r>
              <a:rPr sz="1000" spc="-35" dirty="0">
                <a:latin typeface="Georgia"/>
                <a:cs typeface="Georgia"/>
              </a:rPr>
              <a:t>мобильности </a:t>
            </a:r>
            <a:r>
              <a:rPr sz="1000" spc="-60" dirty="0">
                <a:latin typeface="Georgia"/>
                <a:cs typeface="Georgia"/>
              </a:rPr>
              <a:t>и </a:t>
            </a:r>
            <a:r>
              <a:rPr sz="1000" spc="-30" dirty="0">
                <a:latin typeface="Georgia"/>
                <a:cs typeface="Georgia"/>
              </a:rPr>
              <a:t>используем </a:t>
            </a:r>
            <a:r>
              <a:rPr sz="1000" spc="-25" dirty="0">
                <a:latin typeface="Georgia"/>
                <a:cs typeface="Georgia"/>
              </a:rPr>
              <a:t>совокупный индекс, </a:t>
            </a:r>
            <a:r>
              <a:rPr sz="1000" spc="-30" dirty="0">
                <a:latin typeface="Georgia"/>
                <a:cs typeface="Georgia"/>
              </a:rPr>
              <a:t>который </a:t>
            </a:r>
            <a:r>
              <a:rPr sz="1000" spc="-40" dirty="0">
                <a:latin typeface="Georgia"/>
                <a:cs typeface="Georgia"/>
              </a:rPr>
              <a:t>обозначаем </a:t>
            </a:r>
            <a:r>
              <a:rPr sz="1000" spc="-10" dirty="0">
                <a:latin typeface="Georgia"/>
                <a:cs typeface="Georgia"/>
              </a:rPr>
              <a:t>как </a:t>
            </a:r>
            <a:r>
              <a:rPr sz="1000" spc="-15" dirty="0">
                <a:latin typeface="Georgia"/>
                <a:cs typeface="Georgia"/>
              </a:rPr>
              <a:t>Mobility. 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Мы </a:t>
            </a:r>
            <a:r>
              <a:rPr sz="1000" spc="-15" dirty="0">
                <a:latin typeface="Georgia"/>
                <a:cs typeface="Georgia"/>
              </a:rPr>
              <a:t>также </a:t>
            </a:r>
            <a:r>
              <a:rPr sz="1000" spc="-35" dirty="0">
                <a:latin typeface="Georgia"/>
                <a:cs typeface="Georgia"/>
              </a:rPr>
              <a:t>получаем </a:t>
            </a:r>
            <a:r>
              <a:rPr sz="1000" spc="-40" dirty="0">
                <a:latin typeface="Georgia"/>
                <a:cs typeface="Georgia"/>
              </a:rPr>
              <a:t>данные </a:t>
            </a:r>
            <a:r>
              <a:rPr sz="1000" spc="-50" dirty="0">
                <a:latin typeface="Georgia"/>
                <a:cs typeface="Georgia"/>
              </a:rPr>
              <a:t>о </a:t>
            </a:r>
            <a:r>
              <a:rPr sz="1000" spc="-30" dirty="0">
                <a:latin typeface="Georgia"/>
                <a:cs typeface="Georgia"/>
              </a:rPr>
              <a:t>подтвержденных </a:t>
            </a:r>
            <a:r>
              <a:rPr sz="1000" spc="25" dirty="0">
                <a:latin typeface="Georgia"/>
                <a:cs typeface="Georgia"/>
              </a:rPr>
              <a:t>CASES </a:t>
            </a:r>
            <a:r>
              <a:rPr sz="1000" spc="-65" dirty="0">
                <a:latin typeface="Georgia"/>
                <a:cs typeface="Georgia"/>
              </a:rPr>
              <a:t>и </a:t>
            </a:r>
            <a:r>
              <a:rPr sz="1000" dirty="0">
                <a:latin typeface="Georgia"/>
                <a:cs typeface="Georgia"/>
              </a:rPr>
              <a:t>DEATHS </a:t>
            </a:r>
            <a:r>
              <a:rPr sz="1000" spc="-25" dirty="0">
                <a:latin typeface="Georgia"/>
                <a:cs typeface="Georgia"/>
              </a:rPr>
              <a:t>в </a:t>
            </a:r>
            <a:r>
              <a:rPr sz="1000" spc="50" dirty="0">
                <a:latin typeface="Georgia"/>
                <a:cs typeface="Georgia"/>
              </a:rPr>
              <a:t>США </a:t>
            </a:r>
            <a:r>
              <a:rPr sz="1000" spc="-20" dirty="0">
                <a:latin typeface="Georgia"/>
                <a:cs typeface="Georgia"/>
              </a:rPr>
              <a:t>с </a:t>
            </a:r>
            <a:r>
              <a:rPr sz="1000" spc="-35" dirty="0">
                <a:latin typeface="Georgia"/>
                <a:cs typeface="Georgia"/>
              </a:rPr>
              <a:t>веб-сайта </a:t>
            </a:r>
            <a:r>
              <a:rPr sz="1000" spc="-20" dirty="0">
                <a:latin typeface="Georgia"/>
                <a:cs typeface="Georgia"/>
              </a:rPr>
              <a:t>Oxford 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5" dirty="0">
                <a:latin typeface="Georgia"/>
                <a:cs typeface="Georgia"/>
              </a:rPr>
              <a:t>COVID-19.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</a:pPr>
            <a:endParaRPr sz="1050" dirty="0">
              <a:latin typeface="Georgia"/>
              <a:cs typeface="Georgia"/>
            </a:endParaRPr>
          </a:p>
          <a:p>
            <a:pPr marL="19050" marR="5080" algn="just">
              <a:lnSpc>
                <a:spcPct val="144300"/>
              </a:lnSpc>
            </a:pPr>
            <a:r>
              <a:rPr sz="1000" spc="5" dirty="0">
                <a:latin typeface="Georgia"/>
                <a:cs typeface="Georgia"/>
              </a:rPr>
              <a:t>Для </a:t>
            </a:r>
            <a:r>
              <a:rPr sz="1000" spc="-30" dirty="0">
                <a:latin typeface="Georgia"/>
                <a:cs typeface="Georgia"/>
              </a:rPr>
              <a:t>наших </a:t>
            </a:r>
            <a:r>
              <a:rPr sz="1000" spc="-25" dirty="0">
                <a:latin typeface="Georgia"/>
                <a:cs typeface="Georgia"/>
              </a:rPr>
              <a:t>регрессий </a:t>
            </a:r>
            <a:r>
              <a:rPr sz="1000" spc="-40" dirty="0">
                <a:latin typeface="Georgia"/>
                <a:cs typeface="Georgia"/>
              </a:rPr>
              <a:t>мы </a:t>
            </a:r>
            <a:r>
              <a:rPr sz="1000" spc="-25" dirty="0">
                <a:latin typeface="Georgia"/>
                <a:cs typeface="Georgia"/>
              </a:rPr>
              <a:t>преобразуем все </a:t>
            </a:r>
            <a:r>
              <a:rPr sz="1000" spc="-40" dirty="0">
                <a:latin typeface="Georgia"/>
                <a:cs typeface="Georgia"/>
              </a:rPr>
              <a:t>наши </a:t>
            </a:r>
            <a:r>
              <a:rPr sz="1000" spc="-5" dirty="0">
                <a:latin typeface="Georgia"/>
                <a:cs typeface="Georgia"/>
              </a:rPr>
              <a:t>пять </a:t>
            </a:r>
            <a:r>
              <a:rPr sz="1000" spc="-30" dirty="0">
                <a:latin typeface="Georgia"/>
                <a:cs typeface="Georgia"/>
              </a:rPr>
              <a:t>индексов </a:t>
            </a:r>
            <a:r>
              <a:rPr sz="1000" spc="-15" dirty="0">
                <a:latin typeface="Georgia"/>
                <a:cs typeface="Georgia"/>
              </a:rPr>
              <a:t>в </a:t>
            </a:r>
            <a:r>
              <a:rPr sz="1000" spc="-30" dirty="0">
                <a:latin typeface="Georgia"/>
                <a:cs typeface="Georgia"/>
              </a:rPr>
              <a:t>логарифмические таблицы. </a:t>
            </a:r>
            <a:r>
              <a:rPr sz="1000" spc="-2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Мы</a:t>
            </a:r>
            <a:r>
              <a:rPr sz="1000" spc="17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прибавляем</a:t>
            </a:r>
            <a:r>
              <a:rPr sz="1000" spc="16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единицу</a:t>
            </a:r>
            <a:r>
              <a:rPr sz="1000" spc="160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к </a:t>
            </a:r>
            <a:r>
              <a:rPr sz="1000" spc="-25" dirty="0">
                <a:latin typeface="Georgia"/>
                <a:cs typeface="Georgia"/>
              </a:rPr>
              <a:t>числу </a:t>
            </a:r>
            <a:r>
              <a:rPr sz="1000" spc="-20" dirty="0">
                <a:latin typeface="Georgia"/>
                <a:cs typeface="Georgia"/>
              </a:rPr>
              <a:t>случаев, </a:t>
            </a:r>
            <a:r>
              <a:rPr sz="1000" spc="-25" dirty="0">
                <a:latin typeface="Georgia"/>
                <a:cs typeface="Georgia"/>
              </a:rPr>
              <a:t>числу </a:t>
            </a:r>
            <a:r>
              <a:rPr sz="1000" spc="-30" dirty="0">
                <a:latin typeface="Georgia"/>
                <a:cs typeface="Georgia"/>
              </a:rPr>
              <a:t>смертей,</a:t>
            </a:r>
            <a:r>
              <a:rPr sz="1000" spc="18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индексам</a:t>
            </a:r>
            <a:r>
              <a:rPr sz="1000" spc="16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строгости </a:t>
            </a:r>
            <a:r>
              <a:rPr sz="1000" spc="-65" dirty="0">
                <a:latin typeface="Georgia"/>
                <a:cs typeface="Georgia"/>
              </a:rPr>
              <a:t>и</a:t>
            </a:r>
            <a:r>
              <a:rPr sz="1000" spc="11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Google </a:t>
            </a:r>
            <a:r>
              <a:rPr sz="1000" spc="-25" dirty="0">
                <a:latin typeface="Georgia"/>
                <a:cs typeface="Georgia"/>
              </a:rPr>
              <a:t>trends, 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а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затем</a:t>
            </a:r>
            <a:r>
              <a:rPr sz="1000" spc="10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используем</a:t>
            </a:r>
            <a:r>
              <a:rPr sz="1000" spc="105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естественный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логарифм,</a:t>
            </a:r>
            <a:r>
              <a:rPr sz="1000" spc="10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чтобы</a:t>
            </a:r>
            <a:r>
              <a:rPr sz="1000" spc="10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избежать</a:t>
            </a:r>
            <a:r>
              <a:rPr sz="1000" spc="10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исключения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нулевых</a:t>
            </a:r>
            <a:r>
              <a:rPr sz="1000" spc="105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значений.</a:t>
            </a:r>
            <a:endParaRPr sz="1000" dirty="0">
              <a:latin typeface="Georgia"/>
              <a:cs typeface="Georgia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307B8D-E56C-FA9D-987E-F5573431DA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6005" y="2057400"/>
            <a:ext cx="2971800" cy="268877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F246D9D-55AA-DF7A-8520-75037B76CA9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9560" y="7620000"/>
            <a:ext cx="7184240" cy="208918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3015" y="1129753"/>
            <a:ext cx="5006340" cy="2303145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101585" y="3485578"/>
            <a:ext cx="5029200" cy="4984750"/>
            <a:chOff x="1101585" y="3485578"/>
            <a:chExt cx="5029200" cy="498475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47317" y="3485578"/>
              <a:ext cx="4863465" cy="228028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01585" y="5778537"/>
              <a:ext cx="5029200" cy="2691764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1719427" y="8563881"/>
            <a:ext cx="3794125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-15" dirty="0">
                <a:latin typeface="Georgia"/>
                <a:cs typeface="Georgia"/>
              </a:rPr>
              <a:t>Figure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55" dirty="0">
                <a:latin typeface="Georgia"/>
                <a:cs typeface="Georgia"/>
              </a:rPr>
              <a:t>2: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Zoom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Video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Communications,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Walmart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Inc.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and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40" dirty="0">
                <a:latin typeface="Georgia"/>
                <a:cs typeface="Georgia"/>
              </a:rPr>
              <a:t>S&amp;P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95" dirty="0">
                <a:latin typeface="Georgia"/>
                <a:cs typeface="Georgia"/>
              </a:rPr>
              <a:t>500</a:t>
            </a:r>
            <a:endParaRPr sz="1000">
              <a:latin typeface="Georgia"/>
              <a:cs typeface="Georgia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r>
              <a:rPr spc="-25" dirty="0"/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841677" y="1583105"/>
            <a:ext cx="3549015" cy="6402070"/>
            <a:chOff x="1841677" y="1583105"/>
            <a:chExt cx="3549015" cy="640207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64537" y="1583105"/>
              <a:ext cx="3503295" cy="318897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41677" y="4784750"/>
              <a:ext cx="3549014" cy="320040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887298" y="8170169"/>
            <a:ext cx="545719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000" spc="-15" dirty="0">
                <a:latin typeface="Georgia"/>
                <a:cs typeface="Georgia"/>
              </a:rPr>
              <a:t>Figure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45" dirty="0">
                <a:latin typeface="Georgia"/>
                <a:cs typeface="Georgia"/>
              </a:rPr>
              <a:t>3: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Матрица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корреляции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для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45" dirty="0">
                <a:latin typeface="Georgia"/>
                <a:cs typeface="Georgia"/>
              </a:rPr>
              <a:t>компании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45" dirty="0">
                <a:latin typeface="Georgia"/>
                <a:cs typeface="Georgia"/>
              </a:rPr>
              <a:t>S&amp;P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90" dirty="0">
                <a:latin typeface="Georgia"/>
                <a:cs typeface="Georgia"/>
              </a:rPr>
              <a:t>500</a:t>
            </a:r>
            <a:r>
              <a:rPr sz="1000" spc="-45" dirty="0">
                <a:latin typeface="Georgia"/>
                <a:cs typeface="Georgia"/>
              </a:rPr>
              <a:t> </a:t>
            </a:r>
            <a:r>
              <a:rPr sz="1000" spc="-60" dirty="0">
                <a:latin typeface="Georgia"/>
                <a:cs typeface="Georgia"/>
              </a:rPr>
              <a:t>и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Матрица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корреляции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для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45" dirty="0">
                <a:latin typeface="Georgia"/>
                <a:cs typeface="Georgia"/>
              </a:rPr>
              <a:t>компании </a:t>
            </a:r>
            <a:r>
              <a:rPr sz="1000" spc="-4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Zoom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Video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Communications</a:t>
            </a:r>
            <a:endParaRPr sz="1000">
              <a:latin typeface="Georgia"/>
              <a:cs typeface="Georg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r>
              <a:rPr spc="-25" dirty="0"/>
              <a:t>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3012" y="900023"/>
            <a:ext cx="5046345" cy="807778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829587" y="9071386"/>
            <a:ext cx="3573779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-15" dirty="0">
                <a:latin typeface="Georgia"/>
                <a:cs typeface="Georgia"/>
              </a:rPr>
              <a:t>Figure</a:t>
            </a:r>
            <a:r>
              <a:rPr sz="1000" spc="85" dirty="0">
                <a:latin typeface="Georgia"/>
                <a:cs typeface="Georgia"/>
              </a:rPr>
              <a:t> </a:t>
            </a:r>
            <a:r>
              <a:rPr sz="1000" spc="-55" dirty="0">
                <a:latin typeface="Georgia"/>
                <a:cs typeface="Georgia"/>
              </a:rPr>
              <a:t>4: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Mobility,</a:t>
            </a:r>
            <a:r>
              <a:rPr sz="1000" spc="85" dirty="0">
                <a:latin typeface="Georgia"/>
                <a:cs typeface="Georgia"/>
              </a:rPr>
              <a:t> </a:t>
            </a:r>
            <a:r>
              <a:rPr sz="1000" spc="15" dirty="0">
                <a:latin typeface="Georgia"/>
                <a:cs typeface="Georgia"/>
              </a:rPr>
              <a:t>USA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Weekly</a:t>
            </a:r>
            <a:r>
              <a:rPr sz="1000" spc="8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Cases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and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15" dirty="0">
                <a:latin typeface="Georgia"/>
                <a:cs typeface="Georgia"/>
              </a:rPr>
              <a:t>USA</a:t>
            </a:r>
            <a:r>
              <a:rPr sz="1000" spc="8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Weekly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Deaths</a:t>
            </a:r>
            <a:endParaRPr sz="1000">
              <a:latin typeface="Georgia"/>
              <a:cs typeface="Georgi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r>
              <a:rPr spc="-25" dirty="0"/>
              <a:t>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5870" y="900023"/>
            <a:ext cx="5040630" cy="270319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823798" y="3696797"/>
            <a:ext cx="5581650" cy="33820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75" algn="ctr">
              <a:lnSpc>
                <a:spcPct val="100000"/>
              </a:lnSpc>
              <a:spcBef>
                <a:spcPts val="95"/>
              </a:spcBef>
            </a:pPr>
            <a:r>
              <a:rPr sz="1000" spc="-15" dirty="0">
                <a:latin typeface="Georgia"/>
                <a:cs typeface="Georgia"/>
              </a:rPr>
              <a:t>Figure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5: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Coronavirus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deaths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google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trend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500" dirty="0">
              <a:latin typeface="Georgia"/>
              <a:cs typeface="Georgia"/>
            </a:endParaRPr>
          </a:p>
          <a:p>
            <a:pPr marL="76200">
              <a:lnSpc>
                <a:spcPct val="100000"/>
              </a:lnSpc>
              <a:spcBef>
                <a:spcPts val="5"/>
              </a:spcBef>
              <a:tabLst>
                <a:tab pos="376555" algn="l"/>
              </a:tabLst>
            </a:pPr>
            <a:r>
              <a:rPr sz="1400" b="1" spc="85" dirty="0">
                <a:latin typeface="Palatino Linotype"/>
                <a:cs typeface="Palatino Linotype"/>
              </a:rPr>
              <a:t>4	</a:t>
            </a:r>
            <a:r>
              <a:rPr sz="1400" b="1" dirty="0">
                <a:latin typeface="Palatino Linotype"/>
                <a:cs typeface="Palatino Linotype"/>
              </a:rPr>
              <a:t>Модели</a:t>
            </a:r>
            <a:endParaRPr sz="1400" dirty="0">
              <a:latin typeface="Palatino Linotype"/>
              <a:cs typeface="Palatino Linotype"/>
            </a:endParaRPr>
          </a:p>
          <a:p>
            <a:pPr marL="76200" marR="68580" algn="just">
              <a:lnSpc>
                <a:spcPts val="2930"/>
              </a:lnSpc>
              <a:spcBef>
                <a:spcPts val="90"/>
              </a:spcBef>
            </a:pPr>
            <a:r>
              <a:rPr sz="1000" spc="50" dirty="0">
                <a:latin typeface="Georgia"/>
                <a:cs typeface="Georgia"/>
              </a:rPr>
              <a:t>В </a:t>
            </a:r>
            <a:r>
              <a:rPr sz="1000" spc="-30" dirty="0">
                <a:latin typeface="Georgia"/>
                <a:cs typeface="Georgia"/>
              </a:rPr>
              <a:t>этой </a:t>
            </a:r>
            <a:r>
              <a:rPr sz="1000" spc="-40" dirty="0">
                <a:latin typeface="Georgia"/>
                <a:cs typeface="Georgia"/>
              </a:rPr>
              <a:t>таблице </a:t>
            </a:r>
            <a:r>
              <a:rPr sz="1000" spc="-30" dirty="0">
                <a:latin typeface="Georgia"/>
                <a:cs typeface="Georgia"/>
              </a:rPr>
              <a:t>представлены </a:t>
            </a:r>
            <a:r>
              <a:rPr sz="1000" spc="-25" dirty="0">
                <a:latin typeface="Georgia"/>
                <a:cs typeface="Georgia"/>
              </a:rPr>
              <a:t>результаты </a:t>
            </a:r>
            <a:r>
              <a:rPr sz="1000" spc="-45" dirty="0">
                <a:latin typeface="Georgia"/>
                <a:cs typeface="Georgia"/>
              </a:rPr>
              <a:t>оценки </a:t>
            </a:r>
            <a:r>
              <a:rPr sz="1000" spc="-30" dirty="0">
                <a:latin typeface="Georgia"/>
                <a:cs typeface="Georgia"/>
              </a:rPr>
              <a:t>следующей </a:t>
            </a:r>
            <a:r>
              <a:rPr sz="1000" spc="-40" dirty="0">
                <a:latin typeface="Georgia"/>
                <a:cs typeface="Georgia"/>
              </a:rPr>
              <a:t>спецификации </a:t>
            </a:r>
            <a:r>
              <a:rPr sz="1000" spc="-30" dirty="0">
                <a:latin typeface="Georgia"/>
                <a:cs typeface="Georgia"/>
              </a:rPr>
              <a:t>регрессии </a:t>
            </a:r>
            <a:r>
              <a:rPr sz="1000" spc="5" dirty="0">
                <a:latin typeface="Georgia"/>
                <a:cs typeface="Georgia"/>
              </a:rPr>
              <a:t>OLS. </a:t>
            </a:r>
            <a:r>
              <a:rPr sz="1000" spc="10" dirty="0">
                <a:latin typeface="Georgia"/>
                <a:cs typeface="Georgia"/>
              </a:rPr>
              <a:t> </a:t>
            </a:r>
            <a:r>
              <a:rPr sz="1000" spc="20" dirty="0">
                <a:latin typeface="Georgia"/>
                <a:cs typeface="Georgia"/>
              </a:rPr>
              <a:t>LN(VOLATILITY</a:t>
            </a:r>
            <a:r>
              <a:rPr sz="1000" spc="40" dirty="0">
                <a:latin typeface="Georgia"/>
                <a:cs typeface="Georgia"/>
              </a:rPr>
              <a:t> </a:t>
            </a:r>
            <a:r>
              <a:rPr sz="1000" spc="10" dirty="0">
                <a:latin typeface="Georgia"/>
                <a:cs typeface="Georgia"/>
              </a:rPr>
              <a:t>MEASURE)</a:t>
            </a:r>
            <a:r>
              <a:rPr sz="1050" i="1" spc="15" baseline="-11904" dirty="0">
                <a:latin typeface="Trebuchet MS"/>
                <a:cs typeface="Trebuchet MS"/>
              </a:rPr>
              <a:t>i,t</a:t>
            </a:r>
            <a:r>
              <a:rPr sz="1050" i="1" spc="187" baseline="-11904" dirty="0">
                <a:latin typeface="Trebuchet MS"/>
                <a:cs typeface="Trebuchet MS"/>
              </a:rPr>
              <a:t> </a:t>
            </a:r>
            <a:r>
              <a:rPr sz="1000" spc="120" dirty="0">
                <a:latin typeface="Georgia"/>
                <a:cs typeface="Georgia"/>
              </a:rPr>
              <a:t>=</a:t>
            </a:r>
            <a:r>
              <a:rPr sz="1000" spc="40" dirty="0">
                <a:latin typeface="Georgia"/>
                <a:cs typeface="Georgia"/>
              </a:rPr>
              <a:t> </a:t>
            </a:r>
            <a:r>
              <a:rPr sz="1000" i="1" spc="15" dirty="0">
                <a:latin typeface="Calibri"/>
                <a:cs typeface="Calibri"/>
              </a:rPr>
              <a:t>β</a:t>
            </a:r>
            <a:r>
              <a:rPr sz="1050" spc="22" baseline="-11904" dirty="0">
                <a:latin typeface="Roboto"/>
                <a:cs typeface="Roboto"/>
              </a:rPr>
              <a:t>0</a:t>
            </a:r>
            <a:r>
              <a:rPr sz="1050" spc="15" baseline="-11904" dirty="0">
                <a:latin typeface="Roboto"/>
                <a:cs typeface="Roboto"/>
              </a:rPr>
              <a:t> </a:t>
            </a:r>
            <a:r>
              <a:rPr sz="1000" spc="-30" dirty="0">
                <a:latin typeface="Lucida Sans Unicode"/>
                <a:cs typeface="Lucida Sans Unicode"/>
              </a:rPr>
              <a:t>+</a:t>
            </a:r>
            <a:r>
              <a:rPr sz="1000" spc="-190" dirty="0">
                <a:latin typeface="Lucida Sans Unicode"/>
                <a:cs typeface="Lucida Sans Unicode"/>
              </a:rPr>
              <a:t> </a:t>
            </a:r>
            <a:r>
              <a:rPr sz="1000" i="1" spc="15" dirty="0">
                <a:latin typeface="Calibri"/>
                <a:cs typeface="Calibri"/>
              </a:rPr>
              <a:t>β</a:t>
            </a:r>
            <a:r>
              <a:rPr sz="1050" spc="22" baseline="-11904" dirty="0">
                <a:latin typeface="Roboto"/>
                <a:cs typeface="Roboto"/>
              </a:rPr>
              <a:t>1</a:t>
            </a:r>
            <a:r>
              <a:rPr sz="1050" spc="240" baseline="-11904" dirty="0">
                <a:latin typeface="Roboto"/>
                <a:cs typeface="Roboto"/>
              </a:rPr>
              <a:t> </a:t>
            </a:r>
            <a:r>
              <a:rPr sz="1000" dirty="0">
                <a:latin typeface="Georgia"/>
                <a:cs typeface="Georgia"/>
              </a:rPr>
              <a:t>LN(PANDEMIC</a:t>
            </a:r>
            <a:r>
              <a:rPr sz="1000" spc="45" dirty="0">
                <a:latin typeface="Georgia"/>
                <a:cs typeface="Georgia"/>
              </a:rPr>
              <a:t> </a:t>
            </a:r>
            <a:r>
              <a:rPr sz="1000" spc="5" dirty="0">
                <a:latin typeface="Georgia"/>
                <a:cs typeface="Georgia"/>
              </a:rPr>
              <a:t>INDEX)</a:t>
            </a:r>
            <a:r>
              <a:rPr sz="1050" i="1" spc="7" baseline="-11904" dirty="0">
                <a:latin typeface="Trebuchet MS"/>
                <a:cs typeface="Trebuchet MS"/>
              </a:rPr>
              <a:t>i,t</a:t>
            </a:r>
            <a:r>
              <a:rPr sz="1050" i="1" spc="-52" baseline="-11904" dirty="0">
                <a:latin typeface="Trebuchet MS"/>
                <a:cs typeface="Trebuchet MS"/>
              </a:rPr>
              <a:t> </a:t>
            </a:r>
            <a:r>
              <a:rPr sz="1000" spc="-30" dirty="0">
                <a:latin typeface="Lucida Sans Unicode"/>
                <a:cs typeface="Lucida Sans Unicode"/>
              </a:rPr>
              <a:t>+</a:t>
            </a:r>
            <a:r>
              <a:rPr sz="1000" spc="-190" dirty="0">
                <a:latin typeface="Lucida Sans Unicode"/>
                <a:cs typeface="Lucida Sans Unicode"/>
              </a:rPr>
              <a:t> </a:t>
            </a:r>
            <a:r>
              <a:rPr sz="1000" i="1" spc="15" dirty="0">
                <a:latin typeface="Calibri"/>
                <a:cs typeface="Calibri"/>
              </a:rPr>
              <a:t>β</a:t>
            </a:r>
            <a:r>
              <a:rPr sz="1050" spc="22" baseline="-11904" dirty="0">
                <a:latin typeface="Roboto"/>
                <a:cs typeface="Roboto"/>
              </a:rPr>
              <a:t>2</a:t>
            </a:r>
            <a:r>
              <a:rPr sz="1050" spc="247" baseline="-11904" dirty="0">
                <a:latin typeface="Roboto"/>
                <a:cs typeface="Roboto"/>
              </a:rPr>
              <a:t> </a:t>
            </a:r>
            <a:r>
              <a:rPr sz="1000" spc="10" dirty="0">
                <a:latin typeface="Georgia"/>
                <a:cs typeface="Georgia"/>
              </a:rPr>
              <a:t>ILLIQUIDITY</a:t>
            </a:r>
            <a:r>
              <a:rPr sz="1050" i="1" spc="15" baseline="-11904" dirty="0">
                <a:latin typeface="Trebuchet MS"/>
                <a:cs typeface="Trebuchet MS"/>
              </a:rPr>
              <a:t>i,t</a:t>
            </a:r>
            <a:r>
              <a:rPr sz="1050" i="1" spc="-52" baseline="-11904" dirty="0">
                <a:latin typeface="Trebuchet MS"/>
                <a:cs typeface="Trebuchet MS"/>
              </a:rPr>
              <a:t> </a:t>
            </a:r>
            <a:r>
              <a:rPr sz="1000" spc="-30" dirty="0">
                <a:latin typeface="Lucida Sans Unicode"/>
                <a:cs typeface="Lucida Sans Unicode"/>
              </a:rPr>
              <a:t>+</a:t>
            </a:r>
            <a:r>
              <a:rPr sz="1000" spc="-190" dirty="0">
                <a:latin typeface="Lucida Sans Unicode"/>
                <a:cs typeface="Lucida Sans Unicode"/>
              </a:rPr>
              <a:t> </a:t>
            </a:r>
            <a:r>
              <a:rPr sz="1000" i="1" spc="15" dirty="0">
                <a:latin typeface="Calibri"/>
                <a:cs typeface="Calibri"/>
              </a:rPr>
              <a:t>β</a:t>
            </a:r>
            <a:r>
              <a:rPr sz="1050" spc="22" baseline="-11904" dirty="0">
                <a:latin typeface="Roboto"/>
                <a:cs typeface="Roboto"/>
              </a:rPr>
              <a:t>3</a:t>
            </a:r>
            <a:endParaRPr sz="1050" baseline="-11904" dirty="0">
              <a:latin typeface="Roboto"/>
              <a:cs typeface="Roboto"/>
            </a:endParaRPr>
          </a:p>
          <a:p>
            <a:pPr marL="76200" algn="just">
              <a:lnSpc>
                <a:spcPct val="100000"/>
              </a:lnSpc>
              <a:spcBef>
                <a:spcPts val="145"/>
              </a:spcBef>
            </a:pPr>
            <a:r>
              <a:rPr sz="1000" spc="30" dirty="0">
                <a:latin typeface="Georgia"/>
                <a:cs typeface="Georgia"/>
              </a:rPr>
              <a:t>PRICE</a:t>
            </a:r>
            <a:r>
              <a:rPr sz="1050" i="1" spc="22" baseline="-11904" dirty="0">
                <a:latin typeface="Trebuchet MS"/>
                <a:cs typeface="Trebuchet MS"/>
              </a:rPr>
              <a:t>i,t</a:t>
            </a:r>
            <a:r>
              <a:rPr sz="1050" i="1" spc="89" baseline="-11904" dirty="0">
                <a:latin typeface="Trebuchet MS"/>
                <a:cs typeface="Trebuchet MS"/>
              </a:rPr>
              <a:t> </a:t>
            </a:r>
            <a:r>
              <a:rPr sz="1000" spc="-25" dirty="0">
                <a:latin typeface="Lucida Sans Unicode"/>
                <a:cs typeface="Lucida Sans Unicode"/>
              </a:rPr>
              <a:t>+</a:t>
            </a:r>
            <a:r>
              <a:rPr sz="1000" spc="-95" dirty="0">
                <a:latin typeface="Lucida Sans Unicode"/>
                <a:cs typeface="Lucida Sans Unicode"/>
              </a:rPr>
              <a:t> </a:t>
            </a:r>
            <a:r>
              <a:rPr sz="1000" i="1" spc="35" dirty="0">
                <a:latin typeface="Calibri"/>
                <a:cs typeface="Calibri"/>
              </a:rPr>
              <a:t>β</a:t>
            </a:r>
            <a:r>
              <a:rPr sz="1050" baseline="-11904" dirty="0">
                <a:latin typeface="Roboto"/>
                <a:cs typeface="Roboto"/>
              </a:rPr>
              <a:t>4 </a:t>
            </a:r>
            <a:r>
              <a:rPr sz="1050" spc="44" baseline="-11904" dirty="0">
                <a:latin typeface="Roboto"/>
                <a:cs typeface="Roboto"/>
              </a:rPr>
              <a:t> </a:t>
            </a:r>
            <a:r>
              <a:rPr sz="1000" spc="40" dirty="0">
                <a:latin typeface="Georgia"/>
                <a:cs typeface="Georgia"/>
              </a:rPr>
              <a:t>S&amp;</a:t>
            </a:r>
            <a:r>
              <a:rPr sz="1000" spc="35" dirty="0">
                <a:latin typeface="Georgia"/>
                <a:cs typeface="Georgia"/>
              </a:rPr>
              <a:t>P</a:t>
            </a:r>
            <a:r>
              <a:rPr sz="1050" i="1" spc="22" baseline="-11904" dirty="0">
                <a:latin typeface="Trebuchet MS"/>
                <a:cs typeface="Trebuchet MS"/>
              </a:rPr>
              <a:t>i,t</a:t>
            </a:r>
            <a:r>
              <a:rPr sz="1050" i="1" spc="89" baseline="-11904" dirty="0">
                <a:latin typeface="Trebuchet MS"/>
                <a:cs typeface="Trebuchet MS"/>
              </a:rPr>
              <a:t> </a:t>
            </a:r>
            <a:r>
              <a:rPr sz="1000" spc="-25" dirty="0">
                <a:latin typeface="Lucida Sans Unicode"/>
                <a:cs typeface="Lucida Sans Unicode"/>
              </a:rPr>
              <a:t>+</a:t>
            </a:r>
            <a:r>
              <a:rPr sz="1000" spc="-95" dirty="0">
                <a:latin typeface="Lucida Sans Unicode"/>
                <a:cs typeface="Lucida Sans Unicode"/>
              </a:rPr>
              <a:t> </a:t>
            </a:r>
            <a:r>
              <a:rPr sz="1000" i="1" spc="-30" dirty="0">
                <a:latin typeface="Calibri"/>
                <a:cs typeface="Calibri"/>
              </a:rPr>
              <a:t>ϵ</a:t>
            </a:r>
            <a:r>
              <a:rPr sz="1050" i="1" spc="22" baseline="-11904" dirty="0">
                <a:latin typeface="Trebuchet MS"/>
                <a:cs typeface="Trebuchet MS"/>
              </a:rPr>
              <a:t>i,t</a:t>
            </a:r>
            <a:endParaRPr sz="1050" baseline="-11904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000" dirty="0">
              <a:latin typeface="Trebuchet MS"/>
              <a:cs typeface="Trebuchet MS"/>
            </a:endParaRPr>
          </a:p>
          <a:p>
            <a:pPr marL="76200" marR="62230" algn="just">
              <a:lnSpc>
                <a:spcPct val="144300"/>
              </a:lnSpc>
            </a:pPr>
            <a:r>
              <a:rPr sz="1000" spc="-15" dirty="0">
                <a:latin typeface="Georgia"/>
                <a:cs typeface="Georgia"/>
              </a:rPr>
              <a:t>Зависимая </a:t>
            </a:r>
            <a:r>
              <a:rPr sz="1000" spc="-25" dirty="0">
                <a:latin typeface="Georgia"/>
                <a:cs typeface="Georgia"/>
              </a:rPr>
              <a:t>переменная </a:t>
            </a:r>
            <a:r>
              <a:rPr sz="1000" spc="40" dirty="0">
                <a:latin typeface="Georgia"/>
                <a:cs typeface="Georgia"/>
              </a:rPr>
              <a:t>LN(VOLATILITY </a:t>
            </a:r>
            <a:r>
              <a:rPr sz="1000" spc="30" dirty="0">
                <a:latin typeface="Georgia"/>
                <a:cs typeface="Georgia"/>
              </a:rPr>
              <a:t>MEASURE) </a:t>
            </a:r>
            <a:r>
              <a:rPr sz="1000" spc="-10" dirty="0">
                <a:latin typeface="Georgia"/>
                <a:cs typeface="Georgia"/>
              </a:rPr>
              <a:t>является </a:t>
            </a:r>
            <a:r>
              <a:rPr sz="1000" spc="-15" dirty="0">
                <a:latin typeface="Georgia"/>
                <a:cs typeface="Georgia"/>
              </a:rPr>
              <a:t>естественным </a:t>
            </a:r>
            <a:r>
              <a:rPr sz="1000" spc="-20" dirty="0">
                <a:latin typeface="Georgia"/>
                <a:cs typeface="Georgia"/>
              </a:rPr>
              <a:t>логарифмом 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показателя </a:t>
            </a:r>
            <a:r>
              <a:rPr sz="1000" spc="-25" dirty="0">
                <a:latin typeface="Georgia"/>
                <a:cs typeface="Georgia"/>
              </a:rPr>
              <a:t>волатильности </a:t>
            </a:r>
            <a:r>
              <a:rPr sz="1000" spc="-35" dirty="0">
                <a:latin typeface="Georgia"/>
                <a:cs typeface="Georgia"/>
              </a:rPr>
              <a:t>акций </a:t>
            </a:r>
            <a:r>
              <a:rPr sz="1000" spc="-20" dirty="0">
                <a:latin typeface="Georgia"/>
                <a:cs typeface="Georgia"/>
              </a:rPr>
              <a:t>Zoom </a:t>
            </a:r>
            <a:r>
              <a:rPr sz="1000" spc="-15" dirty="0">
                <a:latin typeface="Georgia"/>
                <a:cs typeface="Georgia"/>
              </a:rPr>
              <a:t>в </a:t>
            </a:r>
            <a:r>
              <a:rPr sz="1000" spc="-30" dirty="0">
                <a:latin typeface="Georgia"/>
                <a:cs typeface="Georgia"/>
              </a:rPr>
              <a:t>таблице </a:t>
            </a:r>
            <a:r>
              <a:rPr sz="1000" spc="70" dirty="0">
                <a:latin typeface="Georgia"/>
                <a:cs typeface="Georgia"/>
              </a:rPr>
              <a:t>1 </a:t>
            </a:r>
            <a:r>
              <a:rPr sz="1000" spc="-55" dirty="0">
                <a:latin typeface="Georgia"/>
                <a:cs typeface="Georgia"/>
              </a:rPr>
              <a:t>и </a:t>
            </a:r>
            <a:r>
              <a:rPr sz="1000" spc="-20" dirty="0">
                <a:latin typeface="Georgia"/>
                <a:cs typeface="Georgia"/>
              </a:rPr>
              <a:t>естественным </a:t>
            </a:r>
            <a:r>
              <a:rPr sz="1000" spc="-30" dirty="0">
                <a:latin typeface="Georgia"/>
                <a:cs typeface="Georgia"/>
              </a:rPr>
              <a:t>логарифмом </a:t>
            </a:r>
            <a:r>
              <a:rPr sz="1000" spc="-20" dirty="0">
                <a:latin typeface="Georgia"/>
                <a:cs typeface="Georgia"/>
              </a:rPr>
              <a:t>показателя </a:t>
            </a:r>
            <a:r>
              <a:rPr sz="1000" spc="-15" dirty="0">
                <a:latin typeface="Georgia"/>
                <a:cs typeface="Georgia"/>
              </a:rPr>
              <a:t> волатильности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акций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5" dirty="0">
                <a:latin typeface="Georgia"/>
                <a:cs typeface="Georgia"/>
              </a:rPr>
              <a:t>Walmart</a:t>
            </a:r>
            <a:r>
              <a:rPr sz="100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в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таблице</a:t>
            </a:r>
            <a:r>
              <a:rPr sz="1000" spc="-20" dirty="0">
                <a:latin typeface="Georgia"/>
                <a:cs typeface="Georgia"/>
              </a:rPr>
              <a:t> 3,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в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то</a:t>
            </a:r>
            <a:r>
              <a:rPr sz="1000" spc="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время</a:t>
            </a:r>
            <a:r>
              <a:rPr sz="1000" spc="-15" dirty="0">
                <a:latin typeface="Georgia"/>
                <a:cs typeface="Georgia"/>
              </a:rPr>
              <a:t> </a:t>
            </a:r>
            <a:r>
              <a:rPr sz="1000" dirty="0">
                <a:latin typeface="Georgia"/>
                <a:cs typeface="Georgia"/>
              </a:rPr>
              <a:t>как</a:t>
            </a:r>
            <a:r>
              <a:rPr sz="1000" spc="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она</a:t>
            </a:r>
            <a:r>
              <a:rPr sz="1000" spc="-20" dirty="0">
                <a:latin typeface="Georgia"/>
                <a:cs typeface="Georgia"/>
              </a:rPr>
              <a:t> </a:t>
            </a:r>
            <a:r>
              <a:rPr sz="1000" spc="-10" dirty="0">
                <a:latin typeface="Georgia"/>
                <a:cs typeface="Georgia"/>
              </a:rPr>
              <a:t>является</a:t>
            </a:r>
            <a:r>
              <a:rPr sz="1000" spc="-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естественным </a:t>
            </a:r>
            <a:r>
              <a:rPr sz="1000" spc="-10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логарифмом </a:t>
            </a:r>
            <a:r>
              <a:rPr sz="1000" spc="-30" dirty="0">
                <a:latin typeface="Georgia"/>
                <a:cs typeface="Georgia"/>
              </a:rPr>
              <a:t>показателя </a:t>
            </a:r>
            <a:r>
              <a:rPr sz="1000" spc="-35" dirty="0">
                <a:latin typeface="Georgia"/>
                <a:cs typeface="Georgia"/>
              </a:rPr>
              <a:t>волатильности </a:t>
            </a:r>
            <a:r>
              <a:rPr sz="1000" spc="15" dirty="0">
                <a:latin typeface="Georgia"/>
                <a:cs typeface="Georgia"/>
              </a:rPr>
              <a:t>GARCH </a:t>
            </a:r>
            <a:r>
              <a:rPr sz="1000" spc="25" dirty="0">
                <a:latin typeface="Georgia"/>
                <a:cs typeface="Georgia"/>
              </a:rPr>
              <a:t>(1,1) </a:t>
            </a:r>
            <a:r>
              <a:rPr sz="1000" spc="-45" dirty="0">
                <a:latin typeface="Georgia"/>
                <a:cs typeface="Georgia"/>
              </a:rPr>
              <a:t>акций</a:t>
            </a:r>
            <a:r>
              <a:rPr sz="1000" spc="-4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Zoom </a:t>
            </a:r>
            <a:r>
              <a:rPr sz="1000" spc="-25" dirty="0">
                <a:latin typeface="Georgia"/>
                <a:cs typeface="Georgia"/>
              </a:rPr>
              <a:t>в </a:t>
            </a:r>
            <a:r>
              <a:rPr sz="1000" spc="-45" dirty="0">
                <a:latin typeface="Georgia"/>
                <a:cs typeface="Georgia"/>
              </a:rPr>
              <a:t>таблице</a:t>
            </a:r>
            <a:r>
              <a:rPr sz="1000" spc="150" dirty="0">
                <a:latin typeface="Georgia"/>
                <a:cs typeface="Georgia"/>
              </a:rPr>
              <a:t> </a:t>
            </a:r>
            <a:r>
              <a:rPr sz="1000" spc="-70" dirty="0">
                <a:latin typeface="Georgia"/>
                <a:cs typeface="Georgia"/>
              </a:rPr>
              <a:t>2</a:t>
            </a:r>
            <a:r>
              <a:rPr sz="1000" spc="100" dirty="0">
                <a:latin typeface="Georgia"/>
                <a:cs typeface="Georgia"/>
              </a:rPr>
              <a:t> </a:t>
            </a:r>
            <a:r>
              <a:rPr sz="1000" spc="-65" dirty="0">
                <a:latin typeface="Georgia"/>
                <a:cs typeface="Georgia"/>
              </a:rPr>
              <a:t>и</a:t>
            </a:r>
            <a:r>
              <a:rPr sz="1000" spc="110" dirty="0">
                <a:latin typeface="Georgia"/>
                <a:cs typeface="Georgia"/>
              </a:rPr>
              <a:t> </a:t>
            </a:r>
            <a:r>
              <a:rPr sz="1000" spc="-45" dirty="0">
                <a:latin typeface="Georgia"/>
                <a:cs typeface="Georgia"/>
              </a:rPr>
              <a:t>акций</a:t>
            </a:r>
            <a:r>
              <a:rPr sz="1000" spc="150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Walmart </a:t>
            </a:r>
            <a:r>
              <a:rPr sz="1000" spc="-229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в</a:t>
            </a:r>
            <a:r>
              <a:rPr sz="1000" spc="85" dirty="0">
                <a:latin typeface="Georgia"/>
                <a:cs typeface="Georgia"/>
              </a:rPr>
              <a:t> </a:t>
            </a:r>
            <a:r>
              <a:rPr sz="1000" spc="-40" dirty="0">
                <a:latin typeface="Georgia"/>
                <a:cs typeface="Georgia"/>
              </a:rPr>
              <a:t>таблице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4.</a:t>
            </a:r>
            <a:endParaRPr sz="1000" dirty="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050" dirty="0">
              <a:latin typeface="Georgia"/>
              <a:cs typeface="Georgia"/>
            </a:endParaRPr>
          </a:p>
          <a:p>
            <a:pPr marL="76200" marR="64135" algn="just">
              <a:lnSpc>
                <a:spcPct val="144300"/>
              </a:lnSpc>
            </a:pPr>
            <a:r>
              <a:rPr sz="1000" spc="-20" dirty="0">
                <a:latin typeface="Georgia"/>
                <a:cs typeface="Georgia"/>
              </a:rPr>
              <a:t>Robust </a:t>
            </a:r>
            <a:r>
              <a:rPr sz="1000" spc="-35" dirty="0">
                <a:latin typeface="Georgia"/>
                <a:cs typeface="Georgia"/>
              </a:rPr>
              <a:t>error </a:t>
            </a:r>
            <a:r>
              <a:rPr sz="1000" spc="-45" dirty="0">
                <a:latin typeface="Georgia"/>
                <a:cs typeface="Georgia"/>
              </a:rPr>
              <a:t>приведены </a:t>
            </a:r>
            <a:r>
              <a:rPr sz="1000" spc="-25" dirty="0">
                <a:latin typeface="Georgia"/>
                <a:cs typeface="Georgia"/>
              </a:rPr>
              <a:t>в </a:t>
            </a:r>
            <a:r>
              <a:rPr sz="1000" spc="-15" dirty="0">
                <a:latin typeface="Georgia"/>
                <a:cs typeface="Georgia"/>
              </a:rPr>
              <a:t>круглых </a:t>
            </a:r>
            <a:r>
              <a:rPr sz="1000" spc="-30" dirty="0">
                <a:latin typeface="Georgia"/>
                <a:cs typeface="Georgia"/>
              </a:rPr>
              <a:t>скобках </a:t>
            </a:r>
            <a:r>
              <a:rPr sz="1000" spc="-50" dirty="0">
                <a:latin typeface="Georgia"/>
                <a:cs typeface="Georgia"/>
              </a:rPr>
              <a:t>под оценками </a:t>
            </a:r>
            <a:r>
              <a:rPr sz="1000" spc="-40" dirty="0">
                <a:latin typeface="Georgia"/>
                <a:cs typeface="Georgia"/>
              </a:rPr>
              <a:t>коэффициентов. </a:t>
            </a:r>
            <a:r>
              <a:rPr sz="1000" spc="10" dirty="0">
                <a:latin typeface="Georgia"/>
                <a:cs typeface="Georgia"/>
              </a:rPr>
              <a:t>*, **, </a:t>
            </a:r>
            <a:r>
              <a:rPr sz="1000" spc="15" dirty="0">
                <a:latin typeface="Georgia"/>
                <a:cs typeface="Georgia"/>
              </a:rPr>
              <a:t>*** </a:t>
            </a:r>
            <a:r>
              <a:rPr sz="1000" spc="-40" dirty="0">
                <a:latin typeface="Georgia"/>
                <a:cs typeface="Georgia"/>
              </a:rPr>
              <a:t>обозначают </a:t>
            </a:r>
            <a:r>
              <a:rPr sz="1000" spc="-35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статистическую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30" dirty="0">
                <a:latin typeface="Georgia"/>
                <a:cs typeface="Georgia"/>
              </a:rPr>
              <a:t>значимость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35" dirty="0">
                <a:latin typeface="Georgia"/>
                <a:cs typeface="Georgia"/>
              </a:rPr>
              <a:t>на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20" dirty="0">
                <a:latin typeface="Georgia"/>
                <a:cs typeface="Georgia"/>
              </a:rPr>
              <a:t>уровнях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15" dirty="0">
                <a:latin typeface="Georgia"/>
                <a:cs typeface="Georgia"/>
              </a:rPr>
              <a:t>0,1,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70" dirty="0">
                <a:latin typeface="Georgia"/>
                <a:cs typeface="Georgia"/>
              </a:rPr>
              <a:t>0,05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60" dirty="0">
                <a:latin typeface="Georgia"/>
                <a:cs typeface="Georgia"/>
              </a:rPr>
              <a:t>и</a:t>
            </a:r>
            <a:r>
              <a:rPr sz="1000" spc="90" dirty="0">
                <a:latin typeface="Georgia"/>
                <a:cs typeface="Georgia"/>
              </a:rPr>
              <a:t> </a:t>
            </a:r>
            <a:r>
              <a:rPr sz="1000" spc="-45" dirty="0">
                <a:latin typeface="Georgia"/>
                <a:cs typeface="Georgia"/>
              </a:rPr>
              <a:t>0,01</a:t>
            </a:r>
            <a:r>
              <a:rPr sz="1000" spc="95" dirty="0">
                <a:latin typeface="Georgia"/>
                <a:cs typeface="Georgia"/>
              </a:rPr>
              <a:t> </a:t>
            </a:r>
            <a:r>
              <a:rPr sz="1000" spc="-25" dirty="0">
                <a:latin typeface="Georgia"/>
                <a:cs typeface="Georgia"/>
              </a:rPr>
              <a:t>соответственно.</a:t>
            </a:r>
            <a:endParaRPr sz="1000" dirty="0">
              <a:latin typeface="Georgia"/>
              <a:cs typeface="Georgi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r>
              <a:rPr spc="-25" dirty="0"/>
              <a:t>7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DC74C8B-AC4C-26C1-9448-63ED4433B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975" y="7058025"/>
            <a:ext cx="5976625" cy="26193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object 1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r>
              <a:rPr spc="-25" dirty="0"/>
              <a:t>8</a:t>
            </a:r>
          </a:p>
        </p:txBody>
      </p:sp>
      <p:pic>
        <p:nvPicPr>
          <p:cNvPr id="112" name="Рисунок 111">
            <a:extLst>
              <a:ext uri="{FF2B5EF4-FFF2-40B4-BE49-F238E27FC236}">
                <a16:creationId xmlns:a16="http://schemas.microsoft.com/office/drawing/2014/main" id="{66D8FE24-6202-5074-F0BC-2C51CAFD9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1" y="20782"/>
            <a:ext cx="7391399" cy="4932218"/>
          </a:xfrm>
          <a:prstGeom prst="rect">
            <a:avLst/>
          </a:prstGeom>
        </p:spPr>
      </p:pic>
      <p:pic>
        <p:nvPicPr>
          <p:cNvPr id="114" name="Рисунок 113">
            <a:extLst>
              <a:ext uri="{FF2B5EF4-FFF2-40B4-BE49-F238E27FC236}">
                <a16:creationId xmlns:a16="http://schemas.microsoft.com/office/drawing/2014/main" id="{ED18AC41-686F-FF09-B802-849B743E5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769" y="4953000"/>
            <a:ext cx="7487631" cy="50084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323</TotalTime>
  <Words>1147</Words>
  <Application>Microsoft Office PowerPoint</Application>
  <PresentationFormat>Произвольный</PresentationFormat>
  <Paragraphs>67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1" baseType="lpstr">
      <vt:lpstr>Calibri</vt:lpstr>
      <vt:lpstr>Cambria</vt:lpstr>
      <vt:lpstr>Georgia</vt:lpstr>
      <vt:lpstr>Lucida Sans Unicode</vt:lpstr>
      <vt:lpstr>Palatino Linotype</vt:lpstr>
      <vt:lpstr>Roboto</vt:lpstr>
      <vt:lpstr>Times New Roman</vt:lpstr>
      <vt:lpstr>Trebuchet MS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Вахид Бахышов</cp:lastModifiedBy>
  <cp:revision>2</cp:revision>
  <dcterms:created xsi:type="dcterms:W3CDTF">2024-05-07T09:11:50Z</dcterms:created>
  <dcterms:modified xsi:type="dcterms:W3CDTF">2024-05-07T17:09:03Z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2024-05-06T00:00:00Z</vt:filetime>
  </property>
  <property fmtid="{D5CDD505-2E9C-101B-9397-08002B2CF9AE}" pid="3" name="Creator">
    <vt:lpwstr>LaTeX with hyperref</vt:lpwstr>
  </property>
  <property fmtid="{D5CDD505-2E9C-101B-9397-08002B2CF9AE}" pid="4" name="LastSaved">
    <vt:filetime>2024-05-07T00:00:00Z</vt:filetime>
  </property>
</Properties>
</file>